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1"/>
  </p:notesMasterIdLst>
  <p:sldIdLst>
    <p:sldId id="256" r:id="rId2"/>
    <p:sldId id="327" r:id="rId3"/>
    <p:sldId id="324" r:id="rId4"/>
    <p:sldId id="257" r:id="rId5"/>
    <p:sldId id="334" r:id="rId6"/>
    <p:sldId id="402" r:id="rId7"/>
    <p:sldId id="470" r:id="rId8"/>
    <p:sldId id="401" r:id="rId9"/>
    <p:sldId id="266" r:id="rId10"/>
    <p:sldId id="341" r:id="rId11"/>
    <p:sldId id="404" r:id="rId12"/>
    <p:sldId id="269" r:id="rId13"/>
    <p:sldId id="356" r:id="rId14"/>
    <p:sldId id="270" r:id="rId15"/>
    <p:sldId id="357" r:id="rId16"/>
    <p:sldId id="271" r:id="rId17"/>
    <p:sldId id="405" r:id="rId18"/>
    <p:sldId id="273" r:id="rId19"/>
    <p:sldId id="293" r:id="rId20"/>
    <p:sldId id="272" r:id="rId21"/>
    <p:sldId id="358" r:id="rId22"/>
    <p:sldId id="474" r:id="rId23"/>
    <p:sldId id="434" r:id="rId24"/>
    <p:sldId id="475" r:id="rId25"/>
    <p:sldId id="274" r:id="rId26"/>
    <p:sldId id="275" r:id="rId27"/>
    <p:sldId id="295" r:id="rId28"/>
    <p:sldId id="343" r:id="rId29"/>
    <p:sldId id="294" r:id="rId30"/>
    <p:sldId id="296" r:id="rId31"/>
    <p:sldId id="276" r:id="rId32"/>
    <p:sldId id="345" r:id="rId33"/>
    <p:sldId id="344" r:id="rId34"/>
    <p:sldId id="466" r:id="rId35"/>
    <p:sldId id="467" r:id="rId36"/>
    <p:sldId id="362" r:id="rId37"/>
    <p:sldId id="278" r:id="rId38"/>
    <p:sldId id="318" r:id="rId39"/>
    <p:sldId id="297" r:id="rId40"/>
    <p:sldId id="449" r:id="rId41"/>
    <p:sldId id="429" r:id="rId42"/>
    <p:sldId id="430" r:id="rId43"/>
    <p:sldId id="450" r:id="rId44"/>
    <p:sldId id="431" r:id="rId45"/>
    <p:sldId id="355" r:id="rId46"/>
    <p:sldId id="447" r:id="rId47"/>
    <p:sldId id="454" r:id="rId48"/>
    <p:sldId id="392" r:id="rId49"/>
    <p:sldId id="298" r:id="rId50"/>
    <p:sldId id="359" r:id="rId51"/>
    <p:sldId id="380" r:id="rId52"/>
    <p:sldId id="406" r:id="rId53"/>
    <p:sldId id="383" r:id="rId54"/>
    <p:sldId id="384" r:id="rId55"/>
    <p:sldId id="385" r:id="rId56"/>
    <p:sldId id="418" r:id="rId57"/>
    <p:sldId id="393" r:id="rId58"/>
    <p:sldId id="299" r:id="rId59"/>
    <p:sldId id="321" r:id="rId60"/>
    <p:sldId id="389" r:id="rId61"/>
    <p:sldId id="457" r:id="rId62"/>
    <p:sldId id="360" r:id="rId63"/>
    <p:sldId id="451" r:id="rId64"/>
    <p:sldId id="390" r:id="rId65"/>
    <p:sldId id="365" r:id="rId66"/>
    <p:sldId id="366" r:id="rId67"/>
    <p:sldId id="367" r:id="rId68"/>
    <p:sldId id="458" r:id="rId69"/>
    <p:sldId id="461" r:id="rId70"/>
    <p:sldId id="462" r:id="rId71"/>
    <p:sldId id="459" r:id="rId72"/>
    <p:sldId id="460" r:id="rId73"/>
    <p:sldId id="394" r:id="rId74"/>
    <p:sldId id="301" r:id="rId75"/>
    <p:sldId id="407" r:id="rId76"/>
    <p:sldId id="423" r:id="rId77"/>
    <p:sldId id="448" r:id="rId78"/>
    <p:sldId id="424" r:id="rId79"/>
    <p:sldId id="422" r:id="rId80"/>
    <p:sldId id="425" r:id="rId81"/>
    <p:sldId id="426" r:id="rId82"/>
    <p:sldId id="471" r:id="rId83"/>
    <p:sldId id="414" r:id="rId84"/>
    <p:sldId id="413" r:id="rId85"/>
    <p:sldId id="391" r:id="rId86"/>
    <p:sldId id="395" r:id="rId87"/>
    <p:sldId id="300" r:id="rId88"/>
    <p:sldId id="279" r:id="rId89"/>
    <p:sldId id="472" r:id="rId90"/>
    <p:sldId id="437" r:id="rId91"/>
    <p:sldId id="439" r:id="rId92"/>
    <p:sldId id="280" r:id="rId93"/>
    <p:sldId id="311" r:id="rId94"/>
    <p:sldId id="281" r:id="rId95"/>
    <p:sldId id="369" r:id="rId96"/>
    <p:sldId id="463" r:id="rId97"/>
    <p:sldId id="464" r:id="rId98"/>
    <p:sldId id="465" r:id="rId99"/>
    <p:sldId id="444" r:id="rId100"/>
    <p:sldId id="452" r:id="rId101"/>
    <p:sldId id="468" r:id="rId102"/>
    <p:sldId id="377" r:id="rId103"/>
    <p:sldId id="427" r:id="rId104"/>
    <p:sldId id="375" r:id="rId105"/>
    <p:sldId id="453" r:id="rId106"/>
    <p:sldId id="456" r:id="rId107"/>
    <p:sldId id="455" r:id="rId108"/>
    <p:sldId id="379" r:id="rId109"/>
    <p:sldId id="411" r:id="rId110"/>
    <p:sldId id="408" r:id="rId111"/>
    <p:sldId id="412" r:id="rId112"/>
    <p:sldId id="378" r:id="rId113"/>
    <p:sldId id="303" r:id="rId114"/>
    <p:sldId id="330" r:id="rId115"/>
    <p:sldId id="304" r:id="rId116"/>
    <p:sldId id="331" r:id="rId117"/>
    <p:sldId id="302" r:id="rId118"/>
    <p:sldId id="329" r:id="rId119"/>
    <p:sldId id="305" r:id="rId120"/>
    <p:sldId id="332" r:id="rId121"/>
    <p:sldId id="440" r:id="rId122"/>
    <p:sldId id="473" r:id="rId123"/>
    <p:sldId id="373" r:id="rId124"/>
    <p:sldId id="469" r:id="rId125"/>
    <p:sldId id="282" r:id="rId126"/>
    <p:sldId id="348" r:id="rId127"/>
    <p:sldId id="349" r:id="rId128"/>
    <p:sldId id="350" r:id="rId129"/>
    <p:sldId id="283" r:id="rId130"/>
    <p:sldId id="284" r:id="rId131"/>
    <p:sldId id="285" r:id="rId132"/>
    <p:sldId id="286" r:id="rId133"/>
    <p:sldId id="288" r:id="rId134"/>
    <p:sldId id="346" r:id="rId135"/>
    <p:sldId id="289" r:id="rId136"/>
    <p:sldId id="372" r:id="rId137"/>
    <p:sldId id="291" r:id="rId138"/>
    <p:sldId id="292" r:id="rId139"/>
    <p:sldId id="441" r:id="rId140"/>
    <p:sldId id="442" r:id="rId141"/>
    <p:sldId id="443" r:id="rId142"/>
    <p:sldId id="306" r:id="rId143"/>
    <p:sldId id="352" r:id="rId144"/>
    <p:sldId id="353" r:id="rId145"/>
    <p:sldId id="446" r:id="rId146"/>
    <p:sldId id="410" r:id="rId147"/>
    <p:sldId id="351" r:id="rId148"/>
    <p:sldId id="312" r:id="rId149"/>
    <p:sldId id="363"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402"/>
            <p14:sldId id="470"/>
            <p14:sldId id="401"/>
            <p14:sldId id="266"/>
            <p14:sldId id="341"/>
            <p14:sldId id="404"/>
            <p14:sldId id="269"/>
            <p14:sldId id="356"/>
            <p14:sldId id="270"/>
            <p14:sldId id="357"/>
            <p14:sldId id="271"/>
            <p14:sldId id="405"/>
            <p14:sldId id="273"/>
            <p14:sldId id="293"/>
            <p14:sldId id="272"/>
            <p14:sldId id="358"/>
            <p14:sldId id="474"/>
            <p14:sldId id="434"/>
            <p14:sldId id="475"/>
            <p14:sldId id="274"/>
            <p14:sldId id="275"/>
            <p14:sldId id="295"/>
            <p14:sldId id="343"/>
            <p14:sldId id="294"/>
            <p14:sldId id="296"/>
            <p14:sldId id="276"/>
            <p14:sldId id="345"/>
            <p14:sldId id="344"/>
            <p14:sldId id="466"/>
            <p14:sldId id="467"/>
            <p14:sldId id="362"/>
            <p14:sldId id="278"/>
            <p14:sldId id="318"/>
            <p14:sldId id="297"/>
            <p14:sldId id="449"/>
            <p14:sldId id="429"/>
            <p14:sldId id="430"/>
            <p14:sldId id="450"/>
            <p14:sldId id="431"/>
            <p14:sldId id="355"/>
            <p14:sldId id="447"/>
            <p14:sldId id="454"/>
            <p14:sldId id="392"/>
            <p14:sldId id="298"/>
            <p14:sldId id="359"/>
            <p14:sldId id="380"/>
            <p14:sldId id="406"/>
            <p14:sldId id="383"/>
            <p14:sldId id="384"/>
            <p14:sldId id="385"/>
            <p14:sldId id="418"/>
            <p14:sldId id="393"/>
            <p14:sldId id="299"/>
            <p14:sldId id="321"/>
            <p14:sldId id="389"/>
            <p14:sldId id="457"/>
            <p14:sldId id="360"/>
            <p14:sldId id="451"/>
            <p14:sldId id="390"/>
            <p14:sldId id="365"/>
            <p14:sldId id="366"/>
            <p14:sldId id="367"/>
            <p14:sldId id="458"/>
            <p14:sldId id="461"/>
            <p14:sldId id="462"/>
            <p14:sldId id="459"/>
            <p14:sldId id="460"/>
            <p14:sldId id="394"/>
            <p14:sldId id="301"/>
            <p14:sldId id="407"/>
            <p14:sldId id="423"/>
            <p14:sldId id="448"/>
            <p14:sldId id="424"/>
            <p14:sldId id="422"/>
            <p14:sldId id="425"/>
            <p14:sldId id="426"/>
            <p14:sldId id="471"/>
            <p14:sldId id="414"/>
            <p14:sldId id="413"/>
            <p14:sldId id="391"/>
            <p14:sldId id="395"/>
            <p14:sldId id="300"/>
            <p14:sldId id="279"/>
            <p14:sldId id="472"/>
            <p14:sldId id="437"/>
            <p14:sldId id="439"/>
            <p14:sldId id="280"/>
            <p14:sldId id="311"/>
            <p14:sldId id="281"/>
            <p14:sldId id="369"/>
            <p14:sldId id="463"/>
            <p14:sldId id="464"/>
            <p14:sldId id="465"/>
            <p14:sldId id="444"/>
            <p14:sldId id="452"/>
            <p14:sldId id="468"/>
            <p14:sldId id="377"/>
            <p14:sldId id="427"/>
            <p14:sldId id="375"/>
            <p14:sldId id="453"/>
            <p14:sldId id="456"/>
            <p14:sldId id="455"/>
            <p14:sldId id="379"/>
            <p14:sldId id="411"/>
            <p14:sldId id="408"/>
            <p14:sldId id="412"/>
            <p14:sldId id="378"/>
            <p14:sldId id="303"/>
            <p14:sldId id="330"/>
            <p14:sldId id="304"/>
            <p14:sldId id="331"/>
            <p14:sldId id="302"/>
            <p14:sldId id="329"/>
            <p14:sldId id="305"/>
            <p14:sldId id="332"/>
            <p14:sldId id="440"/>
            <p14:sldId id="473"/>
            <p14:sldId id="373"/>
            <p14:sldId id="469"/>
            <p14:sldId id="282"/>
            <p14:sldId id="348"/>
            <p14:sldId id="349"/>
            <p14:sldId id="350"/>
            <p14:sldId id="283"/>
            <p14:sldId id="284"/>
            <p14:sldId id="285"/>
            <p14:sldId id="286"/>
            <p14:sldId id="288"/>
            <p14:sldId id="346"/>
            <p14:sldId id="289"/>
            <p14:sldId id="372"/>
            <p14:sldId id="291"/>
            <p14:sldId id="292"/>
            <p14:sldId id="441"/>
            <p14:sldId id="442"/>
            <p14:sldId id="443"/>
            <p14:sldId id="306"/>
            <p14:sldId id="352"/>
            <p14:sldId id="353"/>
            <p14:sldId id="446"/>
            <p14:sldId id="410"/>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a:srgbClr val="D5D9DB"/>
    <a:srgbClr val="F1FFF7"/>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42"/>
    <p:restoredTop sz="64716"/>
  </p:normalViewPr>
  <p:slideViewPr>
    <p:cSldViewPr snapToGrid="0">
      <p:cViewPr varScale="1">
        <p:scale>
          <a:sx n="102" d="100"/>
          <a:sy n="102" d="100"/>
        </p:scale>
        <p:origin x="472"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24575,'25'0'0,"3"0"0,16 0 0,-12 0 0,44 0 0,-42 0 0,46 0 0,-51 0 0,17 0 0,-4 0 0,4 0 0,18 0 0,-16 0 0,28 0 0,-26 0 0,31 0 0,19 0 0,-10 0 0,34 0 0,-20 0 0,16 0 0,33 0 0,3 0 0,15 0 0,2 0 0,6 0 0,-5 0 0,23 0 0,-63 0 0,33 0 0,-57 0 0,10 0 0,-33 0 0,13 0 0,-35 0 0,33 0 0,-30 0 0,27 0 0,-8 0 0,-4 0 0,17 0 0,-15 0 0,18 0 0,19 0 0,-18 0 0,20 0 0,3 0 0,-23 0 0,20 0 0,-21 0 0,-3 0 0,7 0 0,-25 0 0,18 0 0,-34 0 0,12 0 0,-15 0 0,-14 0 0,10 0 0,-31 0 0,17 0 0,-14 0 0,-4 0 0,0 0 0,2 0 0,15 0 0,-12 0 0,26 0 0,-26 0 0,9 0 0,3 0 0,-12 0 0,13 0 0,-17 0 0,0 0 0,-3 0 0,1 0 0,2 0 0,-16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10/12/23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Talk slowly … count to THREE</a:t>
            </a:r>
          </a:p>
          <a:p>
            <a:endParaRPr lang="en-US" dirty="0"/>
          </a:p>
          <a:p>
            <a:r>
              <a:rPr lang="en-US" dirty="0"/>
              <a:t>Good morning, and welcome to my talk, "Contributing to Django … OR How I learned to stop worrying and just try to fix an ORM Bug"</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critiria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 was opened in Jan of 2009 making it almost 14 years old at the time of the sprints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Straightforward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it’s related to SQLite which is a bit easier for me to set up as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Ticket 10070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Named parameters not working on raw </a:t>
            </a:r>
            <a:r>
              <a:rPr lang="en-US" dirty="0" err="1"/>
              <a:t>sql</a:t>
            </a:r>
            <a:r>
              <a:rPr lang="en-US" dirty="0"/>
              <a:t> queries with </a:t>
            </a:r>
            <a:r>
              <a:rPr lang="en-US" dirty="0" err="1"/>
              <a:t>sqlite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reported by Matias </a:t>
            </a:r>
            <a:r>
              <a:rPr lang="en-US" dirty="0" err="1"/>
              <a:t>Surdi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Nick Pope added comments to the conversation on the issue in GitHub:</a:t>
            </a:r>
          </a:p>
          <a:p>
            <a:endParaRPr lang="en-US" dirty="0">
              <a:solidFill>
                <a:schemeClr val="tx1"/>
              </a:solidFill>
            </a:endParaRPr>
          </a:p>
          <a:p>
            <a:r>
              <a:rPr lang="en-US" dirty="0">
                <a:solidFill>
                  <a:schemeClr val="tx1"/>
                </a:solidFill>
              </a:rPr>
              <a:t>ACTION: next bullet</a:t>
            </a:r>
          </a:p>
          <a:p>
            <a:endParaRPr lang="en-US" dirty="0">
              <a:solidFill>
                <a:schemeClr val="tx1"/>
              </a:solidFill>
            </a:endParaRPr>
          </a:p>
          <a:p>
            <a:r>
              <a:rPr lang="en-US" dirty="0">
                <a:solidFill>
                  <a:schemeClr val="tx1"/>
                </a:solidFill>
              </a:rPr>
              <a:t>There is duplication </a:t>
            </a:r>
          </a:p>
          <a:p>
            <a:endParaRPr lang="en-US" dirty="0">
              <a:solidFill>
                <a:schemeClr val="tx1"/>
              </a:solidFill>
            </a:endParaRPr>
          </a:p>
          <a:p>
            <a:r>
              <a:rPr lang="en-US" dirty="0">
                <a:solidFill>
                  <a:schemeClr val="tx1"/>
                </a:solidFill>
              </a:rPr>
              <a:t>which should be pushed down into `.</a:t>
            </a:r>
            <a:r>
              <a:rPr lang="en-US" dirty="0" err="1">
                <a:solidFill>
                  <a:schemeClr val="tx1"/>
                </a:solidFill>
              </a:rPr>
              <a:t>convert_query</a:t>
            </a:r>
            <a:r>
              <a:rPr lang="en-US" dirty="0">
                <a:solidFill>
                  <a:schemeClr val="tx1"/>
                </a:solidFill>
              </a:rPr>
              <a:t>()`.</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Converting `%(value)s` to `:value` in this way will </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a:t>
            </a:r>
          </a:p>
          <a:p>
            <a:endParaRPr lang="en-US" dirty="0">
              <a:solidFill>
                <a:schemeClr val="tx1"/>
              </a:solidFill>
            </a:endParaRPr>
          </a:p>
          <a:p>
            <a:r>
              <a:rPr lang="en-US" dirty="0">
                <a:solidFill>
                  <a:schemeClr val="tx1"/>
                </a:solidFill>
              </a:rPr>
              <a:t>also convert `%%s` to `%s` which will then be incorrectly converted to `?` in `.</a:t>
            </a:r>
            <a:r>
              <a:rPr lang="en-US" dirty="0" err="1">
                <a:solidFill>
                  <a:schemeClr val="tx1"/>
                </a:solidFill>
              </a:rPr>
              <a:t>convert_query</a:t>
            </a:r>
            <a:r>
              <a:rPr lang="en-US" dirty="0">
                <a:solidFill>
                  <a:schemeClr val="tx1"/>
                </a:solidFill>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100</a:t>
            </a:fld>
            <a:endParaRPr lang="en-US"/>
          </a:p>
        </p:txBody>
      </p:sp>
    </p:spTree>
    <p:extLst>
      <p:ext uri="{BB962C8B-B14F-4D97-AF65-F5344CB8AC3E}">
        <p14:creationId xmlns:p14="http://schemas.microsoft.com/office/powerpoint/2010/main" val="21536240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Converting `</a:t>
            </a:r>
            <a:r>
              <a:rPr lang="en-US" dirty="0" err="1">
                <a:solidFill>
                  <a:schemeClr val="tx1"/>
                </a:solidFill>
              </a:rPr>
              <a:t>param_list</a:t>
            </a:r>
            <a:r>
              <a:rPr lang="en-US" dirty="0">
                <a:solidFill>
                  <a:schemeClr val="tx1"/>
                </a:solidFill>
              </a:rPr>
              <a:t>` to a `list` in `.</a:t>
            </a:r>
            <a:r>
              <a:rPr lang="en-US" dirty="0" err="1">
                <a:solidFill>
                  <a:schemeClr val="tx1"/>
                </a:solidFill>
              </a:rPr>
              <a:t>executemany</a:t>
            </a:r>
            <a:r>
              <a:rPr lang="en-US" dirty="0">
                <a:solidFill>
                  <a:schemeClr val="tx1"/>
                </a:solidFill>
              </a:rPr>
              <a:t>()` will saddle us with poor performance. </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We many have been passed a generator and the current approach will force all of the parameters to be materialized. </a:t>
            </a:r>
          </a:p>
          <a:p>
            <a:endParaRPr lang="en-US" dirty="0">
              <a:solidFill>
                <a:schemeClr val="tx1"/>
              </a:solidFill>
            </a:endParaRPr>
          </a:p>
          <a:p>
            <a:r>
              <a:rPr lang="en-US" dirty="0">
                <a:solidFill>
                  <a:schemeClr val="tx1"/>
                </a:solidFill>
              </a:rPr>
              <a:t>The approach needed requires that we can peek at the first item in the generator without consuming the lot.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endParaRPr lang="en-US" dirty="0">
              <a:solidFill>
                <a:schemeClr val="tx1"/>
              </a:solidFill>
            </a:endParaRPr>
          </a:p>
          <a:p>
            <a:r>
              <a:rPr lang="en-US" dirty="0">
                <a:solidFill>
                  <a:schemeClr val="tx1"/>
                </a:solidFill>
              </a:rPr>
              <a:t>I'll provide a PR to your branch so that you can see what I mean.</a:t>
            </a:r>
          </a:p>
        </p:txBody>
      </p:sp>
      <p:sp>
        <p:nvSpPr>
          <p:cNvPr id="4" name="Slide Number Placeholder 3"/>
          <p:cNvSpPr>
            <a:spLocks noGrp="1"/>
          </p:cNvSpPr>
          <p:nvPr>
            <p:ph type="sldNum" sz="quarter" idx="5"/>
          </p:nvPr>
        </p:nvSpPr>
        <p:spPr/>
        <p:txBody>
          <a:bodyPr/>
          <a:lstStyle/>
          <a:p>
            <a:fld id="{5B105CD6-096C-EA40-9B31-0FFB08AC29C0}" type="slidenum">
              <a:rPr lang="en-US" smtClean="0"/>
              <a:t>101</a:t>
            </a:fld>
            <a:endParaRPr lang="en-US"/>
          </a:p>
        </p:txBody>
      </p:sp>
    </p:spTree>
    <p:extLst>
      <p:ext uri="{BB962C8B-B14F-4D97-AF65-F5344CB8AC3E}">
        <p14:creationId xmlns:p14="http://schemas.microsoft.com/office/powerpoint/2010/main" val="26267713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True to their word, Nick submitted a PR against my code </a:t>
            </a:r>
          </a:p>
          <a:p>
            <a:endParaRPr lang="en-US" dirty="0">
              <a:solidFill>
                <a:schemeClr val="tx1"/>
              </a:solidFill>
            </a:endParaRPr>
          </a:p>
          <a:p>
            <a:r>
              <a:rPr lang="en-US" dirty="0">
                <a:solidFill>
                  <a:schemeClr val="tx1"/>
                </a:solidFill>
              </a:rPr>
              <a:t>Where the duplicated code was pushed into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102</a:t>
            </a:fld>
            <a:endParaRPr lang="en-US"/>
          </a:p>
        </p:txBody>
      </p:sp>
    </p:spTree>
    <p:extLst>
      <p:ext uri="{BB962C8B-B14F-4D97-AF65-F5344CB8AC3E}">
        <p14:creationId xmlns:p14="http://schemas.microsoft.com/office/powerpoint/2010/main" val="41429675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updated the execute() method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Count to FIVE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103</a:t>
            </a:fld>
            <a:endParaRPr lang="en-US"/>
          </a:p>
        </p:txBody>
      </p:sp>
    </p:spTree>
    <p:extLst>
      <p:ext uri="{BB962C8B-B14F-4D97-AF65-F5344CB8AC3E}">
        <p14:creationId xmlns:p14="http://schemas.microsoft.com/office/powerpoint/2010/main" val="25295363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the </a:t>
            </a:r>
            <a:r>
              <a:rPr lang="en-US" dirty="0" err="1">
                <a:solidFill>
                  <a:schemeClr val="tx1"/>
                </a:solidFill>
              </a:rPr>
              <a:t>executemany</a:t>
            </a:r>
            <a:r>
              <a:rPr lang="en-US" dirty="0">
                <a:solidFill>
                  <a:schemeClr val="tx1"/>
                </a:solidFill>
              </a:rPr>
              <a:t>() method</a:t>
            </a:r>
          </a:p>
          <a:p>
            <a:endParaRPr lang="en-US" dirty="0">
              <a:solidFill>
                <a:schemeClr val="tx1"/>
              </a:solidFill>
            </a:endParaRPr>
          </a:p>
          <a:p>
            <a:r>
              <a:rPr lang="en-US" dirty="0">
                <a:solidFill>
                  <a:schemeClr val="tx1"/>
                </a:solidFill>
              </a:rPr>
              <a:t>ACTION: Count to FIVE</a:t>
            </a:r>
          </a:p>
        </p:txBody>
      </p:sp>
      <p:sp>
        <p:nvSpPr>
          <p:cNvPr id="4" name="Slide Number Placeholder 3"/>
          <p:cNvSpPr>
            <a:spLocks noGrp="1"/>
          </p:cNvSpPr>
          <p:nvPr>
            <p:ph type="sldNum" sz="quarter" idx="5"/>
          </p:nvPr>
        </p:nvSpPr>
        <p:spPr/>
        <p:txBody>
          <a:bodyPr/>
          <a:lstStyle/>
          <a:p>
            <a:fld id="{5B105CD6-096C-EA40-9B31-0FFB08AC29C0}" type="slidenum">
              <a:rPr lang="en-US" smtClean="0"/>
              <a:t>104</a:t>
            </a:fld>
            <a:endParaRPr lang="en-US"/>
          </a:p>
        </p:txBody>
      </p:sp>
    </p:spTree>
    <p:extLst>
      <p:ext uri="{BB962C8B-B14F-4D97-AF65-F5344CB8AC3E}">
        <p14:creationId xmlns:p14="http://schemas.microsoft.com/office/powerpoint/2010/main" val="42799472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that may want to see what the Full Diff looked like here we see the </a:t>
            </a:r>
            <a:r>
              <a:rPr lang="en-US" dirty="0" err="1"/>
              <a:t>convert_query</a:t>
            </a:r>
            <a:r>
              <a:rPr lang="en-US" dirty="0"/>
              <a:t> </a:t>
            </a:r>
          </a:p>
          <a:p>
            <a:endParaRPr lang="en-US" dirty="0"/>
          </a:p>
          <a:p>
            <a:r>
              <a:rPr lang="en-US" dirty="0"/>
              <a:t>ACTION: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105</a:t>
            </a:fld>
            <a:endParaRPr lang="en-US"/>
          </a:p>
        </p:txBody>
      </p:sp>
    </p:spTree>
    <p:extLst>
      <p:ext uri="{BB962C8B-B14F-4D97-AF65-F5344CB8AC3E}">
        <p14:creationId xmlns:p14="http://schemas.microsoft.com/office/powerpoint/2010/main" val="15951474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106</a:t>
            </a:fld>
            <a:endParaRPr lang="en-US"/>
          </a:p>
        </p:txBody>
      </p:sp>
    </p:spTree>
    <p:extLst>
      <p:ext uri="{BB962C8B-B14F-4D97-AF65-F5344CB8AC3E}">
        <p14:creationId xmlns:p14="http://schemas.microsoft.com/office/powerpoint/2010/main" val="32488971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107</a:t>
            </a:fld>
            <a:endParaRPr lang="en-US"/>
          </a:p>
        </p:txBody>
      </p:sp>
    </p:spTree>
    <p:extLst>
      <p:ext uri="{BB962C8B-B14F-4D97-AF65-F5344CB8AC3E}">
        <p14:creationId xmlns:p14="http://schemas.microsoft.com/office/powerpoint/2010/main" val="36387170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As a BONUS to all of this the SQLite Docs in the Python Standard Library got updated</a:t>
            </a:r>
          </a:p>
        </p:txBody>
      </p:sp>
      <p:sp>
        <p:nvSpPr>
          <p:cNvPr id="4" name="Slide Number Placeholder 3"/>
          <p:cNvSpPr>
            <a:spLocks noGrp="1"/>
          </p:cNvSpPr>
          <p:nvPr>
            <p:ph type="sldNum" sz="quarter" idx="5"/>
          </p:nvPr>
        </p:nvSpPr>
        <p:spPr/>
        <p:txBody>
          <a:bodyPr/>
          <a:lstStyle/>
          <a:p>
            <a:fld id="{5B105CD6-096C-EA40-9B31-0FFB08AC29C0}" type="slidenum">
              <a:rPr lang="en-US" smtClean="0"/>
              <a:t>108</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Here’s the documentation pre change</a:t>
            </a:r>
          </a:p>
          <a:p>
            <a:endParaRPr lang="en-US" dirty="0">
              <a:solidFill>
                <a:schemeClr val="tx1"/>
              </a:solidFill>
            </a:endParaRPr>
          </a:p>
          <a:p>
            <a:r>
              <a:rPr lang="en-US" dirty="0">
                <a:solidFill>
                  <a:schemeClr val="tx1"/>
                </a:solidFill>
              </a:rPr>
              <a:t>With a Note:</a:t>
            </a:r>
          </a:p>
          <a:p>
            <a:endParaRPr lang="en-US" dirty="0">
              <a:solidFill>
                <a:schemeClr val="tx1"/>
              </a:solidFill>
            </a:endParaRPr>
          </a:p>
          <a:p>
            <a:r>
              <a:rPr lang="en-US" dirty="0">
                <a:solidFill>
                  <a:schemeClr val="tx1"/>
                </a:solidFill>
                <a:highlight>
                  <a:srgbClr val="D5D9DB"/>
                </a:highlight>
              </a:rPr>
              <a:t>The sqlite3 module supports both </a:t>
            </a:r>
            <a:r>
              <a:rPr lang="en-US" dirty="0">
                <a:solidFill>
                  <a:schemeClr val="tx1"/>
                </a:solidFill>
                <a:highlight>
                  <a:srgbClr val="D5D9DB"/>
                </a:highlight>
                <a:latin typeface="Inconsolata NF" pitchFamily="49" charset="77"/>
              </a:rPr>
              <a:t>"</a:t>
            </a:r>
            <a:r>
              <a:rPr lang="en-US" dirty="0" err="1">
                <a:solidFill>
                  <a:schemeClr val="tx1"/>
                </a:solidFill>
                <a:highlight>
                  <a:srgbClr val="D5D9DB"/>
                </a:highlight>
                <a:latin typeface="Inconsolata NF" pitchFamily="49" charset="77"/>
              </a:rPr>
              <a:t>qmark</a:t>
            </a:r>
            <a:r>
              <a:rPr lang="en-US" dirty="0">
                <a:solidFill>
                  <a:schemeClr val="tx1"/>
                </a:solidFill>
                <a:highlight>
                  <a:srgbClr val="D5D9DB"/>
                </a:highlight>
                <a:latin typeface="Inconsolata NF" pitchFamily="49" charset="77"/>
              </a:rPr>
              <a:t>"</a:t>
            </a:r>
            <a:r>
              <a:rPr lang="en-US" dirty="0">
                <a:solidFill>
                  <a:schemeClr val="tx1"/>
                </a:solidFill>
                <a:highlight>
                  <a:srgbClr val="D5D9DB"/>
                </a:highlight>
              </a:rPr>
              <a:t> </a:t>
            </a:r>
          </a:p>
          <a:p>
            <a:endParaRPr lang="en-US" dirty="0">
              <a:solidFill>
                <a:schemeClr val="tx1"/>
              </a:solidFill>
              <a:highlight>
                <a:srgbClr val="D5D9DB"/>
              </a:highlight>
            </a:endParaRPr>
          </a:p>
          <a:p>
            <a:r>
              <a:rPr lang="en-US" dirty="0">
                <a:solidFill>
                  <a:schemeClr val="tx1"/>
                </a:solidFill>
                <a:highlight>
                  <a:srgbClr val="D5D9DB"/>
                </a:highlight>
              </a:rPr>
              <a:t>and </a:t>
            </a:r>
            <a:r>
              <a:rPr lang="en-US" dirty="0">
                <a:solidFill>
                  <a:schemeClr val="tx1"/>
                </a:solidFill>
                <a:highlight>
                  <a:srgbClr val="D5D9DB"/>
                </a:highlight>
                <a:latin typeface="Inconsolata NF" pitchFamily="49" charset="77"/>
              </a:rPr>
              <a:t>”numeric" DB-API parameter styles, </a:t>
            </a:r>
          </a:p>
          <a:p>
            <a:endParaRPr lang="en-US" dirty="0">
              <a:solidFill>
                <a:schemeClr val="tx1"/>
              </a:solidFill>
              <a:highlight>
                <a:srgbClr val="D5D9DB"/>
              </a:highlight>
              <a:latin typeface="Inconsolata NF" pitchFamily="49" charset="77"/>
            </a:endParaRPr>
          </a:p>
          <a:p>
            <a:r>
              <a:rPr lang="en-US" dirty="0">
                <a:solidFill>
                  <a:schemeClr val="tx1"/>
                </a:solidFill>
                <a:highlight>
                  <a:srgbClr val="D5D9DB"/>
                </a:highlight>
                <a:latin typeface="Inconsolata NF" pitchFamily="49" charset="77"/>
              </a:rPr>
              <a:t>because that is what the underlying SQLite library supports. </a:t>
            </a:r>
          </a:p>
        </p:txBody>
      </p:sp>
      <p:sp>
        <p:nvSpPr>
          <p:cNvPr id="4" name="Slide Number Placeholder 3"/>
          <p:cNvSpPr>
            <a:spLocks noGrp="1"/>
          </p:cNvSpPr>
          <p:nvPr>
            <p:ph type="sldNum" sz="quarter" idx="5"/>
          </p:nvPr>
        </p:nvSpPr>
        <p:spPr/>
        <p:txBody>
          <a:bodyPr/>
          <a:lstStyle/>
          <a:p>
            <a:fld id="{5B105CD6-096C-EA40-9B31-0FFB08AC29C0}" type="slidenum">
              <a:rPr lang="en-US" smtClean="0"/>
              <a:t>109</a:t>
            </a:fld>
            <a:endParaRPr lang="en-US"/>
          </a:p>
        </p:txBody>
      </p:sp>
    </p:spTree>
    <p:extLst>
      <p:ext uri="{BB962C8B-B14F-4D97-AF65-F5344CB8AC3E}">
        <p14:creationId xmlns:p14="http://schemas.microsoft.com/office/powerpoint/2010/main" val="102008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olidFill>
                  <a:schemeClr val="tx1"/>
                </a:solidFill>
              </a:rPr>
              <a:t>I went into Trac and</a:t>
            </a:r>
          </a:p>
          <a:p>
            <a:endParaRPr lang="en-US" dirty="0">
              <a:solidFill>
                <a:schemeClr val="tx1"/>
              </a:solidFill>
            </a:endParaRPr>
          </a:p>
          <a:p>
            <a:r>
              <a:rPr lang="en-US" dirty="0">
                <a:solidFill>
                  <a:schemeClr val="tx1"/>
                </a:solidFill>
              </a:rPr>
              <a:t>assigned the ticket to myself</a:t>
            </a:r>
          </a:p>
          <a:p>
            <a:endParaRPr lang="en-US" dirty="0">
              <a:solidFill>
                <a:schemeClr val="tx1"/>
              </a:solidFill>
            </a:endParaRPr>
          </a:p>
          <a:p>
            <a:r>
              <a:rPr lang="en-US" dirty="0">
                <a:solidFill>
                  <a:schemeClr val="tx1"/>
                </a:solidFill>
              </a:rPr>
              <a:t>I added a comment: </a:t>
            </a:r>
          </a:p>
          <a:p>
            <a:endParaRPr lang="en-US" dirty="0">
              <a:solidFill>
                <a:schemeClr val="tx1"/>
              </a:solidFill>
            </a:endParaRPr>
          </a:p>
          <a:p>
            <a:r>
              <a:rPr lang="en-US" dirty="0">
                <a:solidFill>
                  <a:schemeClr val="tx1"/>
                </a:solidFill>
              </a:rPr>
              <a:t>I’m at </a:t>
            </a:r>
            <a:r>
              <a:rPr lang="en-US" dirty="0" err="1">
                <a:solidFill>
                  <a:schemeClr val="tx1"/>
                </a:solidFill>
              </a:rPr>
              <a:t>DjangoCon</a:t>
            </a:r>
            <a:r>
              <a:rPr lang="en-US" dirty="0">
                <a:solidFill>
                  <a:schemeClr val="tx1"/>
                </a:solidFill>
              </a:rPr>
              <a:t> US and I’m looking at this ticket</a:t>
            </a:r>
          </a:p>
          <a:p>
            <a:endParaRPr lang="en-US" dirty="0">
              <a:solidFill>
                <a:schemeClr val="tx1"/>
              </a:solidFill>
            </a:endParaRP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36186846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After the change to the documentation made by Nick, </a:t>
            </a:r>
          </a:p>
          <a:p>
            <a:endParaRPr lang="en-US" dirty="0">
              <a:solidFill>
                <a:schemeClr val="tx1"/>
              </a:solidFill>
            </a:endParaRPr>
          </a:p>
          <a:p>
            <a:r>
              <a:rPr lang="en-US" dirty="0">
                <a:solidFill>
                  <a:schemeClr val="tx1"/>
                </a:solidFill>
              </a:rPr>
              <a:t>We see “named” was added</a:t>
            </a:r>
          </a:p>
        </p:txBody>
      </p:sp>
      <p:sp>
        <p:nvSpPr>
          <p:cNvPr id="4" name="Slide Number Placeholder 3"/>
          <p:cNvSpPr>
            <a:spLocks noGrp="1"/>
          </p:cNvSpPr>
          <p:nvPr>
            <p:ph type="sldNum" sz="quarter" idx="5"/>
          </p:nvPr>
        </p:nvSpPr>
        <p:spPr/>
        <p:txBody>
          <a:bodyPr/>
          <a:lstStyle/>
          <a:p>
            <a:fld id="{5B105CD6-096C-EA40-9B31-0FFB08AC29C0}" type="slidenum">
              <a:rPr lang="en-US" smtClean="0"/>
              <a:t>110</a:t>
            </a:fld>
            <a:endParaRPr lang="en-US"/>
          </a:p>
        </p:txBody>
      </p:sp>
    </p:spTree>
    <p:extLst>
      <p:ext uri="{BB962C8B-B14F-4D97-AF65-F5344CB8AC3E}">
        <p14:creationId xmlns:p14="http://schemas.microsoft.com/office/powerpoint/2010/main" val="33804387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Since that update other updates have been made </a:t>
            </a:r>
          </a:p>
          <a:p>
            <a:endParaRPr lang="en-US" dirty="0">
              <a:solidFill>
                <a:schemeClr val="tx1"/>
              </a:solidFill>
            </a:endParaRPr>
          </a:p>
          <a:p>
            <a:r>
              <a:rPr lang="en-US" dirty="0">
                <a:solidFill>
                  <a:schemeClr val="tx1"/>
                </a:solidFill>
              </a:rPr>
              <a:t>and is now less verbose, </a:t>
            </a:r>
          </a:p>
          <a:p>
            <a:endParaRPr lang="en-US" dirty="0">
              <a:solidFill>
                <a:schemeClr val="tx1"/>
              </a:solidFill>
            </a:endParaRPr>
          </a:p>
          <a:p>
            <a:r>
              <a:rPr lang="en-US" dirty="0">
                <a:solidFill>
                  <a:schemeClr val="tx1"/>
                </a:solidFill>
              </a:rPr>
              <a:t>BUT the named parameter style is still a part of the note</a:t>
            </a:r>
          </a:p>
        </p:txBody>
      </p:sp>
      <p:sp>
        <p:nvSpPr>
          <p:cNvPr id="4" name="Slide Number Placeholder 3"/>
          <p:cNvSpPr>
            <a:spLocks noGrp="1"/>
          </p:cNvSpPr>
          <p:nvPr>
            <p:ph type="sldNum" sz="quarter" idx="5"/>
          </p:nvPr>
        </p:nvSpPr>
        <p:spPr/>
        <p:txBody>
          <a:bodyPr/>
          <a:lstStyle/>
          <a:p>
            <a:fld id="{5B105CD6-096C-EA40-9B31-0FFB08AC29C0}" type="slidenum">
              <a:rPr lang="en-US" smtClean="0"/>
              <a:t>111</a:t>
            </a:fld>
            <a:endParaRPr lang="en-US"/>
          </a:p>
        </p:txBody>
      </p:sp>
    </p:spTree>
    <p:extLst>
      <p:ext uri="{BB962C8B-B14F-4D97-AF65-F5344CB8AC3E}">
        <p14:creationId xmlns:p14="http://schemas.microsoft.com/office/powerpoint/2010/main" val="21252886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From this I hope it’s clear that this fix wasn't just implement or made by me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 lot of help in getting the code to the right spot.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Shia Berger</a:t>
            </a:r>
          </a:p>
          <a:p>
            <a:r>
              <a:rPr lang="en-US" b="0" dirty="0">
                <a:solidFill>
                  <a:schemeClr val="tx1"/>
                </a:solidFill>
                <a:effectLst/>
                <a:latin typeface="Inconsolata NF Regular" pitchFamily="49" charset="77"/>
              </a:rPr>
              <a:t>Simon Charette</a:t>
            </a:r>
          </a:p>
          <a:p>
            <a:r>
              <a:rPr lang="en-US" b="0" dirty="0">
                <a:solidFill>
                  <a:schemeClr val="tx1"/>
                </a:solidFill>
                <a:effectLst/>
                <a:latin typeface="Inconsolata NF Regular" pitchFamily="49" charset="77"/>
              </a:rPr>
              <a:t>Nick Pope</a:t>
            </a:r>
          </a:p>
          <a:p>
            <a:pPr algn="l"/>
            <a:r>
              <a:rPr lang="en-US" b="0" i="0" dirty="0">
                <a:solidFill>
                  <a:schemeClr val="tx1"/>
                </a:solidFill>
                <a:effectLst/>
                <a:latin typeface="Roboto" panose="020F0502020204030204" pitchFamily="34" charset="0"/>
              </a:rPr>
              <a:t>Mariusz </a:t>
            </a:r>
            <a:r>
              <a:rPr lang="en-US" b="0" i="0" dirty="0" err="1">
                <a:solidFill>
                  <a:schemeClr val="tx1"/>
                </a:solidFill>
                <a:effectLst/>
                <a:latin typeface="Roboto" panose="020F0502020204030204" pitchFamily="34" charset="0"/>
              </a:rPr>
              <a:t>Felisiak</a:t>
            </a:r>
            <a:r>
              <a:rPr lang="en-US" b="0" i="0" dirty="0">
                <a:solidFill>
                  <a:schemeClr val="tx1"/>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112</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113</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Feedback that the approach had some fragility</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regex should be avoided (with Simon Charette agreeing)</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gave a place to get started for investigation using a Oracle as a starting point</a:t>
            </a:r>
          </a:p>
        </p:txBody>
      </p:sp>
      <p:sp>
        <p:nvSpPr>
          <p:cNvPr id="4" name="Slide Number Placeholder 3"/>
          <p:cNvSpPr>
            <a:spLocks noGrp="1"/>
          </p:cNvSpPr>
          <p:nvPr>
            <p:ph type="sldNum" sz="quarter" idx="5"/>
          </p:nvPr>
        </p:nvSpPr>
        <p:spPr/>
        <p:txBody>
          <a:bodyPr/>
          <a:lstStyle/>
          <a:p>
            <a:fld id="{5B105CD6-096C-EA40-9B31-0FFB08AC29C0}" type="slidenum">
              <a:rPr lang="en-US" smtClean="0"/>
              <a:t>114</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115</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He gave a great keynote at </a:t>
            </a:r>
            <a:r>
              <a:rPr lang="en-US" b="0" i="0" dirty="0" err="1">
                <a:solidFill>
                  <a:schemeClr val="tx1"/>
                </a:solidFill>
                <a:effectLst/>
                <a:latin typeface="Roboto" panose="020F0502020204030204" pitchFamily="34" charset="0"/>
              </a:rPr>
              <a:t>DjangoCon</a:t>
            </a:r>
            <a:r>
              <a:rPr lang="en-US" b="0" i="0" dirty="0">
                <a:solidFill>
                  <a:schemeClr val="tx1"/>
                </a:solidFill>
                <a:effectLst/>
                <a:latin typeface="Roboto" panose="020F0502020204030204" pitchFamily="34" charset="0"/>
              </a:rPr>
              <a:t> US 2022</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an awesome introduction on the ORM in general at the sprints</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reminded me to ‘Update the docs!’</a:t>
            </a:r>
          </a:p>
          <a:p>
            <a:endParaRPr lang="en-US" b="0" i="0" dirty="0">
              <a:solidFill>
                <a:schemeClr val="tx1"/>
              </a:solidFill>
              <a:effectLst/>
              <a:latin typeface="Roboto" panose="020F0502020204030204" pitchFamily="34" charset="0"/>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116</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117</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we saw above, the PR that Nick did against my code helped improve it dramatically!</a:t>
            </a:r>
          </a:p>
          <a:p>
            <a:endParaRPr lang="en-US" dirty="0">
              <a:solidFill>
                <a:schemeClr val="tx1"/>
              </a:solidFill>
            </a:endParaRPr>
          </a:p>
          <a:p>
            <a:r>
              <a:rPr lang="en-US" dirty="0">
                <a:solidFill>
                  <a:schemeClr val="tx1"/>
                </a:solidFill>
              </a:rPr>
              <a:t>It removed code duplication and pushed down that duplicative code to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118</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119</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Reviewing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fortunate enough to have Simon Charette at the sprints last year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those of you that don’t know who Simon Charrette is,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He’s a Django contributor that’s spent the last 10+ years working on the Django ORM and the migration framework</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spent time reviewing the ticket,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after talk with Simon a bit about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Simplified some of the comments in the code</a:t>
            </a:r>
          </a:p>
          <a:p>
            <a:endParaRPr lang="en-US" dirty="0">
              <a:solidFill>
                <a:schemeClr val="tx1"/>
              </a:solidFill>
            </a:endParaRPr>
          </a:p>
          <a:p>
            <a:r>
              <a:rPr lang="en-US" dirty="0">
                <a:solidFill>
                  <a:schemeClr val="tx1"/>
                </a:solidFill>
              </a:rPr>
              <a:t>And ultimately was the one that merged the code into Django </a:t>
            </a:r>
          </a:p>
        </p:txBody>
      </p:sp>
      <p:sp>
        <p:nvSpPr>
          <p:cNvPr id="4" name="Slide Number Placeholder 3"/>
          <p:cNvSpPr>
            <a:spLocks noGrp="1"/>
          </p:cNvSpPr>
          <p:nvPr>
            <p:ph type="sldNum" sz="quarter" idx="5"/>
          </p:nvPr>
        </p:nvSpPr>
        <p:spPr/>
        <p:txBody>
          <a:bodyPr/>
          <a:lstStyle/>
          <a:p>
            <a:fld id="{5B105CD6-096C-EA40-9B31-0FFB08AC29C0}" type="slidenum">
              <a:rPr lang="en-US" smtClean="0"/>
              <a:t>120</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 hope I’ve been able to convey what a positive experience this was for me</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I also hope I’ve been able to convey how much I’ve learned</a:t>
            </a:r>
          </a:p>
          <a:p>
            <a:endParaRPr lang="en-US" dirty="0">
              <a:solidFill>
                <a:schemeClr val="tx1"/>
              </a:solidFill>
            </a:endParaRPr>
          </a:p>
          <a:p>
            <a:r>
              <a:rPr lang="en-US" dirty="0">
                <a:solidFill>
                  <a:schemeClr val="tx1"/>
                </a:solidFill>
              </a:rPr>
              <a:t>This process taught me more about</a:t>
            </a:r>
          </a:p>
          <a:p>
            <a:endParaRPr lang="en-US" dirty="0">
              <a:solidFill>
                <a:schemeClr val="tx1"/>
              </a:solidFill>
            </a:endParaRPr>
          </a:p>
          <a:p>
            <a:pPr marL="171450" indent="-171450">
              <a:buFont typeface="Arial" panose="020B0604020202020204" pitchFamily="34" charset="0"/>
              <a:buChar char="•"/>
            </a:pPr>
            <a:r>
              <a:rPr lang="en-US" dirty="0">
                <a:solidFill>
                  <a:schemeClr val="tx1"/>
                </a:solidFill>
              </a:rPr>
              <a:t>SQLite – it does ACTUALLY support </a:t>
            </a:r>
            <a:r>
              <a:rPr lang="en-US" dirty="0" err="1">
                <a:solidFill>
                  <a:schemeClr val="tx1"/>
                </a:solidFill>
              </a:rPr>
              <a:t>pyformat</a:t>
            </a:r>
            <a:r>
              <a:rPr lang="en-US" dirty="0">
                <a:solidFill>
                  <a:schemeClr val="tx1"/>
                </a:solidFill>
              </a:rPr>
              <a:t> style </a:t>
            </a:r>
          </a:p>
          <a:p>
            <a:pPr marL="171450" indent="-171450">
              <a:buFont typeface="Arial" panose="020B0604020202020204" pitchFamily="34" charset="0"/>
              <a:buChar char="•"/>
            </a:pPr>
            <a:r>
              <a:rPr lang="en-US" dirty="0">
                <a:solidFill>
                  <a:schemeClr val="tx1"/>
                </a:solidFill>
              </a:rPr>
              <a:t>The Django ORM – specifically how it’s structured in the code and how to better reason about it</a:t>
            </a:r>
          </a:p>
          <a:p>
            <a:pPr marL="171450" indent="-171450">
              <a:buFont typeface="Arial" panose="020B0604020202020204" pitchFamily="34" charset="0"/>
              <a:buChar char="•"/>
            </a:pPr>
            <a:r>
              <a:rPr lang="en-US" dirty="0">
                <a:solidFill>
                  <a:schemeClr val="tx1"/>
                </a:solidFill>
              </a:rPr>
              <a:t>Python – generators … up to this point I didn’t really understand them (and maybe I don’t still 100%) but I’m closer now because of the work I did on this ticket</a:t>
            </a:r>
          </a:p>
          <a:p>
            <a:pPr marL="171450" indent="-171450">
              <a:buFont typeface="Arial" panose="020B0604020202020204" pitchFamily="34" charset="0"/>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121</a:t>
            </a:fld>
            <a:endParaRPr lang="en-US"/>
          </a:p>
        </p:txBody>
      </p:sp>
    </p:spTree>
    <p:extLst>
      <p:ext uri="{BB962C8B-B14F-4D97-AF65-F5344CB8AC3E}">
        <p14:creationId xmlns:p14="http://schemas.microsoft.com/office/powerpoint/2010/main" val="42510845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Started using Public notes to learn about a thing … to write down what I learned. Public notes since then have included: </a:t>
            </a:r>
          </a:p>
          <a:p>
            <a:pPr marL="0" indent="0">
              <a:buFont typeface="Arial" panose="020B0604020202020204" pitchFamily="34" charset="0"/>
              <a:buNone/>
            </a:pPr>
            <a:endParaRPr lang="en-US" dirty="0">
              <a:solidFill>
                <a:schemeClr val="tx1"/>
              </a:solidFill>
            </a:endParaRPr>
          </a:p>
          <a:p>
            <a:pPr marL="171450" indent="-171450">
              <a:buFont typeface="Arial" panose="020B0604020202020204" pitchFamily="34" charset="0"/>
              <a:buChar char="•"/>
            </a:pPr>
            <a:r>
              <a:rPr lang="en-US" dirty="0">
                <a:solidFill>
                  <a:schemeClr val="tx1"/>
                </a:solidFill>
              </a:rPr>
              <a:t>Upgrading my Digital Ocean servers OS</a:t>
            </a:r>
          </a:p>
          <a:p>
            <a:pPr marL="171450" indent="-171450">
              <a:buFont typeface="Arial" panose="020B0604020202020204" pitchFamily="34" charset="0"/>
              <a:buChar char="•"/>
            </a:pPr>
            <a:r>
              <a:rPr lang="en-US" dirty="0">
                <a:solidFill>
                  <a:schemeClr val="tx1"/>
                </a:solidFill>
              </a:rPr>
              <a:t>Installing Python 3.11 on a Raspberry Pi</a:t>
            </a:r>
          </a:p>
          <a:p>
            <a:pPr marL="171450" indent="-171450">
              <a:buFont typeface="Arial" panose="020B0604020202020204" pitchFamily="34" charset="0"/>
              <a:buChar char="•"/>
            </a:pPr>
            <a:r>
              <a:rPr lang="en-US" dirty="0">
                <a:solidFill>
                  <a:schemeClr val="tx1"/>
                </a:solidFill>
              </a:rPr>
              <a:t>Figuring out how SSH keys work and how I should implement</a:t>
            </a:r>
          </a:p>
        </p:txBody>
      </p:sp>
      <p:sp>
        <p:nvSpPr>
          <p:cNvPr id="4" name="Slide Number Placeholder 3"/>
          <p:cNvSpPr>
            <a:spLocks noGrp="1"/>
          </p:cNvSpPr>
          <p:nvPr>
            <p:ph type="sldNum" sz="quarter" idx="5"/>
          </p:nvPr>
        </p:nvSpPr>
        <p:spPr/>
        <p:txBody>
          <a:bodyPr/>
          <a:lstStyle/>
          <a:p>
            <a:fld id="{5B105CD6-096C-EA40-9B31-0FFB08AC29C0}" type="slidenum">
              <a:rPr lang="en-US" smtClean="0"/>
              <a:t>122</a:t>
            </a:fld>
            <a:endParaRPr lang="en-US"/>
          </a:p>
        </p:txBody>
      </p:sp>
    </p:spTree>
    <p:extLst>
      <p:ext uri="{BB962C8B-B14F-4D97-AF65-F5344CB8AC3E}">
        <p14:creationId xmlns:p14="http://schemas.microsoft.com/office/powerpoint/2010/main" val="20139731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was a great experience, and you may think that because I’m telling you about it, that I’ve made tons more contributions since then</a:t>
            </a:r>
          </a:p>
          <a:p>
            <a:endParaRPr lang="en-US" dirty="0">
              <a:solidFill>
                <a:schemeClr val="tx1"/>
              </a:solidFill>
            </a:endParaRPr>
          </a:p>
          <a:p>
            <a:r>
              <a:rPr lang="en-US" dirty="0">
                <a:solidFill>
                  <a:schemeClr val="tx1"/>
                </a:solidFill>
              </a:rPr>
              <a:t>BUT</a:t>
            </a:r>
          </a:p>
          <a:p>
            <a:endParaRPr lang="en-US" dirty="0">
              <a:solidFill>
                <a:schemeClr val="tx1"/>
              </a:solidFill>
            </a:endParaRPr>
          </a:p>
          <a:p>
            <a:r>
              <a:rPr lang="en-US" dirty="0">
                <a:solidFill>
                  <a:schemeClr val="tx1"/>
                </a:solidFill>
              </a:rPr>
              <a:t>I’ve not had an opportunity to contribute again to Django since then … sometimes life gets in the way.</a:t>
            </a:r>
          </a:p>
          <a:p>
            <a:endParaRPr lang="en-US" dirty="0">
              <a:solidFill>
                <a:schemeClr val="tx1"/>
              </a:solidFill>
            </a:endParaRPr>
          </a:p>
          <a:p>
            <a:r>
              <a:rPr lang="en-US" dirty="0">
                <a:solidFill>
                  <a:schemeClr val="tx1"/>
                </a:solidFill>
              </a:rPr>
              <a:t>I have contributed to a couple of other open source projects, most notably</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Django Packages</a:t>
            </a:r>
          </a:p>
          <a:p>
            <a:endParaRPr lang="en-US" dirty="0">
              <a:solidFill>
                <a:schemeClr val="tx1"/>
              </a:solidFill>
            </a:endParaRPr>
          </a:p>
          <a:p>
            <a:r>
              <a:rPr lang="en-US" dirty="0">
                <a:solidFill>
                  <a:schemeClr val="tx1"/>
                </a:solidFill>
              </a:rPr>
              <a:t>- Documentation improvements for developer onboarding</a:t>
            </a:r>
          </a:p>
          <a:p>
            <a:r>
              <a:rPr lang="en-US" dirty="0">
                <a:solidFill>
                  <a:schemeClr val="tx1"/>
                </a:solidFill>
              </a:rPr>
              <a:t>- Code Reviews</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123</a:t>
            </a:fld>
            <a:endParaRPr lang="en-US"/>
          </a:p>
        </p:txBody>
      </p:sp>
    </p:spTree>
    <p:extLst>
      <p:ext uri="{BB962C8B-B14F-4D97-AF65-F5344CB8AC3E}">
        <p14:creationId xmlns:p14="http://schemas.microsoft.com/office/powerpoint/2010/main" val="5547330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Implemented Django at DOHC</a:t>
            </a:r>
          </a:p>
          <a:p>
            <a:endParaRPr lang="en-US" dirty="0">
              <a:solidFill>
                <a:schemeClr val="tx1"/>
              </a:solidFill>
            </a:endParaRPr>
          </a:p>
          <a:p>
            <a:r>
              <a:rPr lang="en-US" dirty="0">
                <a:solidFill>
                  <a:schemeClr val="tx1"/>
                </a:solidFill>
              </a:rPr>
              <a:t>- using the admin to manage ‘administrative’ tables that could only be updated using SSMS previously</a:t>
            </a:r>
          </a:p>
          <a:p>
            <a:r>
              <a:rPr lang="en-US" dirty="0">
                <a:solidFill>
                  <a:schemeClr val="tx1"/>
                </a:solidFill>
              </a:rPr>
              <a:t>- using several MS SQL databases on a couple of different servers</a:t>
            </a:r>
          </a:p>
        </p:txBody>
      </p:sp>
      <p:sp>
        <p:nvSpPr>
          <p:cNvPr id="4" name="Slide Number Placeholder 3"/>
          <p:cNvSpPr>
            <a:spLocks noGrp="1"/>
          </p:cNvSpPr>
          <p:nvPr>
            <p:ph type="sldNum" sz="quarter" idx="5"/>
          </p:nvPr>
        </p:nvSpPr>
        <p:spPr/>
        <p:txBody>
          <a:bodyPr/>
          <a:lstStyle/>
          <a:p>
            <a:fld id="{5B105CD6-096C-EA40-9B31-0FFB08AC29C0}" type="slidenum">
              <a:rPr lang="en-US" smtClean="0"/>
              <a:t>124</a:t>
            </a:fld>
            <a:endParaRPr lang="en-US"/>
          </a:p>
        </p:txBody>
      </p:sp>
    </p:spTree>
    <p:extLst>
      <p:ext uri="{BB962C8B-B14F-4D97-AF65-F5344CB8AC3E}">
        <p14:creationId xmlns:p14="http://schemas.microsoft.com/office/powerpoint/2010/main" val="3084898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125</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ORM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126</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127</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128</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129</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so, I added a comment to the ticket </a:t>
            </a:r>
          </a:p>
          <a:p>
            <a:endParaRPr lang="en-US" dirty="0">
              <a:solidFill>
                <a:schemeClr val="tx1"/>
              </a:solidFill>
            </a:endParaRPr>
          </a:p>
          <a:p>
            <a:pPr>
              <a:lnSpc>
                <a:spcPct val="150000"/>
              </a:lnSpc>
            </a:pPr>
            <a:r>
              <a:rPr lang="en-US" dirty="0"/>
              <a:t>In looking at the tests in </a:t>
            </a: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 (ACTION: hit arrow)</a:t>
            </a:r>
            <a:r>
              <a:rPr lang="en-US" dirty="0"/>
              <a:t> </a:t>
            </a:r>
          </a:p>
          <a:p>
            <a:pPr>
              <a:lnSpc>
                <a:spcPct val="150000"/>
              </a:lnSpc>
            </a:pPr>
            <a:endParaRPr lang="en-US" dirty="0"/>
          </a:p>
          <a:p>
            <a:pPr>
              <a:lnSpc>
                <a:spcPct val="150000"/>
              </a:lnSpc>
            </a:pPr>
            <a:r>
              <a:rPr lang="en-US" dirty="0"/>
              <a:t>I see a few tests that already exist</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These are already available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and </a:t>
            </a:r>
            <a:r>
              <a:rPr lang="en-US" b="1" dirty="0"/>
              <a:t>appear</a:t>
            </a:r>
            <a:r>
              <a:rPr lang="en-US" dirty="0"/>
              <a:t> to be testing the very thing that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 ticket is asking for.</a:t>
            </a:r>
            <a:r>
              <a:rPr lang="en-US" dirty="0">
                <a:highlight>
                  <a:srgbClr val="D5D9DB"/>
                </a:highlight>
                <a:latin typeface="INCONSOLATA" panose="020B0609030003000000" pitchFamily="49" charset="0"/>
              </a:rPr>
              <a:t> (ACTION: hit arrow)</a:t>
            </a:r>
            <a:endParaRPr lang="en-US" dirty="0"/>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130</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131</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132</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So when you’re ready to go look for a ticket to work on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Whether it’s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ORM related or NOT,</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remember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there is an amazing community here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a:t>
            </a:r>
            <a:r>
              <a:rPr lang="en-US" b="1" i="0" dirty="0">
                <a:solidFill>
                  <a:schemeClr val="tx1"/>
                </a:solidFill>
                <a:effectLst/>
                <a:latin typeface="Roboto" panose="020F0502020204030204" pitchFamily="34" charset="0"/>
              </a:rPr>
              <a:t>wants</a:t>
            </a:r>
            <a:r>
              <a:rPr lang="en-US" b="0" i="0" dirty="0">
                <a:solidFill>
                  <a:schemeClr val="tx1"/>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133</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at the end of the day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you’re going to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look at,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that you’re going to read,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The code that you’re going to write</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134</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135</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So just keep that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when you’re ready to dive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to one of the currently &lt;&gt; open tickets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latin typeface="Helvetica" pitchFamily="2" charset="0"/>
              </a:rPr>
              <a:t>https://</a:t>
            </a:r>
            <a:r>
              <a:rPr lang="en-US" dirty="0" err="1">
                <a:solidFill>
                  <a:schemeClr val="tx1"/>
                </a:solidFill>
                <a:effectLst/>
                <a:latin typeface="Helvetica" pitchFamily="2" charset="0"/>
              </a:rPr>
              <a:t>code.djangoproject.com</a:t>
            </a:r>
            <a:r>
              <a:rPr lang="en-US" dirty="0">
                <a:solidFill>
                  <a:schemeClr val="tx1"/>
                </a:solidFill>
                <a:effectLst/>
                <a:latin typeface="Helvetica" pitchFamily="2" charset="0"/>
              </a:rPr>
              <a:t>/</a:t>
            </a:r>
            <a:r>
              <a:rPr lang="en-US" dirty="0" err="1">
                <a:solidFill>
                  <a:schemeClr val="tx1"/>
                </a:solidFill>
                <a:effectLst/>
                <a:latin typeface="Helvetica" pitchFamily="2" charset="0"/>
              </a:rPr>
              <a:t>query?owner</a:t>
            </a:r>
            <a:r>
              <a:rPr lang="en-US" dirty="0">
                <a:solidFill>
                  <a:schemeClr val="tx1"/>
                </a:solidFill>
                <a:effectLst/>
                <a:latin typeface="Helvetica" pitchFamily="2" charset="0"/>
              </a:rPr>
              <a:t>=~</a:t>
            </a:r>
            <a:r>
              <a:rPr lang="en-US" dirty="0" err="1">
                <a:solidFill>
                  <a:schemeClr val="tx1"/>
                </a:solidFill>
                <a:effectLst/>
                <a:latin typeface="Helvetica" pitchFamily="2" charset="0"/>
              </a:rPr>
              <a:t>nobody&amp;status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assigned&amp;status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new&amp;col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id&amp;col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summary&amp;col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status&amp;col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owner&amp;col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type&amp;col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component&amp;col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version&amp;desc</a:t>
            </a:r>
            <a:r>
              <a:rPr lang="en-US" dirty="0">
                <a:solidFill>
                  <a:schemeClr val="tx1"/>
                </a:solidFill>
                <a:effectLst/>
                <a:latin typeface="Helvetica" pitchFamily="2" charset="0"/>
              </a:rPr>
              <a:t>=1&amp;order=id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136</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because this is Django,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there is great documentation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on how to triage tickets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137</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Back to Mt Whitney</a:t>
            </a:r>
          </a:p>
          <a:p>
            <a:endParaRPr lang="en-US" dirty="0">
              <a:solidFill>
                <a:schemeClr val="tx1"/>
              </a:solidFill>
            </a:endParaRPr>
          </a:p>
          <a:p>
            <a:r>
              <a:rPr lang="en-US" dirty="0">
                <a:solidFill>
                  <a:schemeClr val="tx1"/>
                </a:solidFill>
              </a:rPr>
              <a:t>As I said before, I was **only** three miles from the summit, but I just wasn’t feeling **it**. </a:t>
            </a:r>
          </a:p>
          <a:p>
            <a:endParaRPr lang="en-US" dirty="0">
              <a:solidFill>
                <a:schemeClr val="tx1"/>
              </a:solidFill>
            </a:endParaRPr>
          </a:p>
          <a:p>
            <a:r>
              <a:rPr lang="en-US" dirty="0">
                <a:solidFill>
                  <a:schemeClr val="tx1"/>
                </a:solidFill>
              </a:rPr>
              <a:t>My fellow hikers didn’t discourage me from continuing, but they didn’t really encourage me either. </a:t>
            </a:r>
          </a:p>
          <a:p>
            <a:endParaRPr lang="en-US" dirty="0">
              <a:solidFill>
                <a:schemeClr val="tx1"/>
              </a:solidFill>
            </a:endParaRPr>
          </a:p>
          <a:p>
            <a:r>
              <a:rPr lang="en-US" dirty="0">
                <a:solidFill>
                  <a:schemeClr val="tx1"/>
                </a:solidFill>
              </a:rPr>
              <a:t>I didn’t make it to the summit that day and it’s been a regret ever since. </a:t>
            </a:r>
          </a:p>
          <a:p>
            <a:endParaRPr lang="en-US" dirty="0">
              <a:solidFill>
                <a:schemeClr val="tx1"/>
              </a:solidFill>
            </a:endParaRPr>
          </a:p>
          <a:p>
            <a:r>
              <a:rPr lang="en-US" dirty="0">
                <a:solidFill>
                  <a:schemeClr val="tx1"/>
                </a:solidFill>
              </a:rPr>
              <a:t>I’ve not attempted hike quite that big since then</a:t>
            </a:r>
          </a:p>
          <a:p>
            <a:endParaRPr lang="en-US" dirty="0">
              <a:solidFill>
                <a:schemeClr val="tx1"/>
              </a:solidFill>
            </a:endParaRPr>
          </a:p>
          <a:p>
            <a:r>
              <a:rPr lang="en-US" dirty="0">
                <a:solidFill>
                  <a:schemeClr val="tx1"/>
                </a:solidFill>
              </a:rPr>
              <a:t>But why am I telling this story? What does this have to do with fixing a bug in the Django ORM.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138</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the bug wasn’t resolved I had an option to ignore it … to give up like I did that day at the Trail Crest on Mt Whitney</a:t>
            </a:r>
          </a:p>
          <a:p>
            <a:endParaRPr lang="en-US" dirty="0">
              <a:solidFill>
                <a:schemeClr val="tx1"/>
              </a:solidFill>
            </a:endParaRPr>
          </a:p>
          <a:p>
            <a:r>
              <a:rPr lang="en-US" dirty="0">
                <a:solidFill>
                  <a:schemeClr val="tx1"/>
                </a:solidFill>
              </a:rPr>
              <a:t>I could have NOT gone to the “summit” of fixing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139</a:t>
            </a:fld>
            <a:endParaRPr lang="en-US"/>
          </a:p>
        </p:txBody>
      </p:sp>
    </p:spTree>
    <p:extLst>
      <p:ext uri="{BB962C8B-B14F-4D97-AF65-F5344CB8AC3E}">
        <p14:creationId xmlns:p14="http://schemas.microsoft.com/office/powerpoint/2010/main" val="3384580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With that, </a:t>
            </a:r>
          </a:p>
          <a:p>
            <a:endParaRPr lang="en-US" b="0" dirty="0">
              <a:solidFill>
                <a:srgbClr val="569CD6"/>
              </a:solidFill>
              <a:effectLst/>
              <a:latin typeface="Inconsolata NF Regular" pitchFamily="49" charset="77"/>
            </a:endParaRPr>
          </a:p>
          <a:p>
            <a:r>
              <a:rPr lang="en-US" b="0" dirty="0">
                <a:solidFill>
                  <a:srgbClr val="569CD6"/>
                </a:solidFill>
                <a:effectLst/>
                <a:latin typeface="Inconsolata NF Regular" pitchFamily="49" charset="77"/>
              </a:rPr>
              <a:t>I marked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But the community helped me to work through it. </a:t>
            </a:r>
          </a:p>
          <a:p>
            <a:endParaRPr lang="en-US" dirty="0">
              <a:solidFill>
                <a:schemeClr val="tx1"/>
              </a:solidFill>
            </a:endParaRPr>
          </a:p>
          <a:p>
            <a:r>
              <a:rPr lang="en-US" dirty="0">
                <a:solidFill>
                  <a:schemeClr val="tx1"/>
                </a:solidFill>
              </a:rPr>
              <a:t>The solution that was ultimately submitted </a:t>
            </a:r>
          </a:p>
          <a:p>
            <a:endParaRPr lang="en-US" dirty="0">
              <a:solidFill>
                <a:schemeClr val="tx1"/>
              </a:solidFill>
            </a:endParaRPr>
          </a:p>
          <a:p>
            <a:r>
              <a:rPr lang="en-US" dirty="0">
                <a:solidFill>
                  <a:schemeClr val="tx1"/>
                </a:solidFill>
              </a:rPr>
              <a:t>and merged wasn’t just mine, it was through the hard work of several people. </a:t>
            </a:r>
          </a:p>
          <a:p>
            <a:endParaRPr lang="en-US" dirty="0">
              <a:solidFill>
                <a:schemeClr val="tx1"/>
              </a:solidFill>
            </a:endParaRPr>
          </a:p>
          <a:p>
            <a:r>
              <a:rPr lang="en-US" dirty="0">
                <a:solidFill>
                  <a:schemeClr val="tx1"/>
                </a:solidFill>
              </a:rPr>
              <a:t>My experience has been that this community wants you to succeed. They want you to learn. </a:t>
            </a:r>
          </a:p>
        </p:txBody>
      </p:sp>
      <p:sp>
        <p:nvSpPr>
          <p:cNvPr id="4" name="Slide Number Placeholder 3"/>
          <p:cNvSpPr>
            <a:spLocks noGrp="1"/>
          </p:cNvSpPr>
          <p:nvPr>
            <p:ph type="sldNum" sz="quarter" idx="5"/>
          </p:nvPr>
        </p:nvSpPr>
        <p:spPr/>
        <p:txBody>
          <a:bodyPr/>
          <a:lstStyle/>
          <a:p>
            <a:fld id="{5B105CD6-096C-EA40-9B31-0FFB08AC29C0}" type="slidenum">
              <a:rPr lang="en-US" smtClean="0"/>
              <a:t>140</a:t>
            </a:fld>
            <a:endParaRPr lang="en-US"/>
          </a:p>
        </p:txBody>
      </p:sp>
    </p:spTree>
    <p:extLst>
      <p:ext uri="{BB962C8B-B14F-4D97-AF65-F5344CB8AC3E}">
        <p14:creationId xmlns:p14="http://schemas.microsoft.com/office/powerpoint/2010/main" val="41374737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If this community had been up there with me that day, </a:t>
            </a:r>
          </a:p>
          <a:p>
            <a:endParaRPr lang="en-US" dirty="0">
              <a:solidFill>
                <a:schemeClr val="tx1"/>
              </a:solidFill>
            </a:endParaRPr>
          </a:p>
          <a:p>
            <a:r>
              <a:rPr lang="en-US" dirty="0">
                <a:solidFill>
                  <a:schemeClr val="tx1"/>
                </a:solidFill>
              </a:rPr>
              <a:t>I’m 100% sure </a:t>
            </a:r>
          </a:p>
          <a:p>
            <a:endParaRPr lang="en-US" dirty="0">
              <a:solidFill>
                <a:schemeClr val="tx1"/>
              </a:solidFill>
            </a:endParaRPr>
          </a:p>
          <a:p>
            <a:r>
              <a:rPr lang="en-US" dirty="0">
                <a:solidFill>
                  <a:schemeClr val="tx1"/>
                </a:solidFill>
              </a:rPr>
              <a:t>that I would have made it to the summit </a:t>
            </a:r>
          </a:p>
          <a:p>
            <a:endParaRPr lang="en-US" dirty="0">
              <a:solidFill>
                <a:schemeClr val="tx1"/>
              </a:solidFill>
            </a:endParaRPr>
          </a:p>
          <a:p>
            <a:r>
              <a:rPr lang="en-US" dirty="0">
                <a:solidFill>
                  <a:schemeClr val="tx1"/>
                </a:solidFill>
              </a:rPr>
              <a:t>because of the encouragement that is provided </a:t>
            </a:r>
          </a:p>
          <a:p>
            <a:endParaRPr lang="en-US" dirty="0">
              <a:solidFill>
                <a:schemeClr val="tx1"/>
              </a:solidFill>
            </a:endParaRPr>
          </a:p>
          <a:p>
            <a:r>
              <a:rPr lang="en-US" dirty="0">
                <a:solidFill>
                  <a:schemeClr val="tx1"/>
                </a:solidFill>
              </a:rPr>
              <a:t>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141</a:t>
            </a:fld>
            <a:endParaRPr lang="en-US"/>
          </a:p>
        </p:txBody>
      </p:sp>
    </p:spTree>
    <p:extLst>
      <p:ext uri="{BB962C8B-B14F-4D97-AF65-F5344CB8AC3E}">
        <p14:creationId xmlns:p14="http://schemas.microsoft.com/office/powerpoint/2010/main" val="22366067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142</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143</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144</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year, there will be both </a:t>
            </a:r>
          </a:p>
          <a:p>
            <a:endParaRPr lang="en-US" dirty="0">
              <a:solidFill>
                <a:schemeClr val="tx1"/>
              </a:solidFill>
            </a:endParaRPr>
          </a:p>
          <a:p>
            <a:r>
              <a:rPr lang="en-US" dirty="0">
                <a:solidFill>
                  <a:schemeClr val="tx1"/>
                </a:solidFill>
              </a:rPr>
              <a:t>ACTION: bullet point</a:t>
            </a:r>
          </a:p>
          <a:p>
            <a:endParaRPr lang="en-US" dirty="0">
              <a:solidFill>
                <a:schemeClr val="tx1"/>
              </a:solidFill>
            </a:endParaRPr>
          </a:p>
          <a:p>
            <a:r>
              <a:rPr lang="en-US" dirty="0">
                <a:solidFill>
                  <a:schemeClr val="tx1"/>
                </a:solidFill>
              </a:rPr>
              <a:t>Development Sprints and </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bullet point</a:t>
            </a:r>
          </a:p>
          <a:p>
            <a:endParaRPr lang="en-US" dirty="0">
              <a:solidFill>
                <a:schemeClr val="tx1"/>
              </a:solidFill>
            </a:endParaRPr>
          </a:p>
          <a:p>
            <a:r>
              <a:rPr lang="en-US" dirty="0">
                <a:solidFill>
                  <a:schemeClr val="tx1"/>
                </a:solidFill>
              </a:rPr>
              <a:t>Contribution Sprints. </a:t>
            </a:r>
          </a:p>
          <a:p>
            <a:endParaRPr lang="en-US" dirty="0">
              <a:solidFill>
                <a:schemeClr val="tx1"/>
              </a:solidFill>
            </a:endParaRPr>
          </a:p>
          <a:p>
            <a:r>
              <a:rPr lang="en-US" dirty="0">
                <a:solidFill>
                  <a:schemeClr val="tx1"/>
                </a:solidFill>
              </a:rPr>
              <a:t>If you’re looking to get involved, this is a great opportunity to do so and I highly encourage you all to go. </a:t>
            </a:r>
          </a:p>
          <a:p>
            <a:endParaRPr lang="en-US" dirty="0">
              <a:solidFill>
                <a:schemeClr val="tx1"/>
              </a:solidFill>
            </a:endParaRPr>
          </a:p>
          <a:p>
            <a:r>
              <a:rPr lang="en-US" dirty="0">
                <a:solidFill>
                  <a:schemeClr val="tx1"/>
                </a:solidFill>
              </a:rPr>
              <a:t>I really hope to see you there</a:t>
            </a:r>
          </a:p>
        </p:txBody>
      </p:sp>
      <p:sp>
        <p:nvSpPr>
          <p:cNvPr id="4" name="Slide Number Placeholder 3"/>
          <p:cNvSpPr>
            <a:spLocks noGrp="1"/>
          </p:cNvSpPr>
          <p:nvPr>
            <p:ph type="sldNum" sz="quarter" idx="5"/>
          </p:nvPr>
        </p:nvSpPr>
        <p:spPr/>
        <p:txBody>
          <a:bodyPr/>
          <a:lstStyle/>
          <a:p>
            <a:fld id="{5B105CD6-096C-EA40-9B31-0FFB08AC29C0}" type="slidenum">
              <a:rPr lang="en-US" smtClean="0"/>
              <a:t>145</a:t>
            </a:fld>
            <a:endParaRPr lang="en-US"/>
          </a:p>
        </p:txBody>
      </p:sp>
    </p:spTree>
    <p:extLst>
      <p:ext uri="{BB962C8B-B14F-4D97-AF65-F5344CB8AC3E}">
        <p14:creationId xmlns:p14="http://schemas.microsoft.com/office/powerpoint/2010/main" val="42426504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I’d like to Thank a few people that helped me with this presentation. Without their help this presentation wouldn’t be what it is</a:t>
            </a:r>
          </a:p>
          <a:p>
            <a:endParaRPr lang="en-US" dirty="0">
              <a:solidFill>
                <a:schemeClr val="tx1"/>
              </a:solidFill>
            </a:endParaRPr>
          </a:p>
          <a:p>
            <a:r>
              <a:rPr lang="en-US" dirty="0">
                <a:solidFill>
                  <a:schemeClr val="tx1"/>
                </a:solidFill>
              </a:rPr>
              <a:t>Don’t read the names, just hit the button</a:t>
            </a:r>
          </a:p>
        </p:txBody>
      </p:sp>
      <p:sp>
        <p:nvSpPr>
          <p:cNvPr id="4" name="Slide Number Placeholder 3"/>
          <p:cNvSpPr>
            <a:spLocks noGrp="1"/>
          </p:cNvSpPr>
          <p:nvPr>
            <p:ph type="sldNum" sz="quarter" idx="5"/>
          </p:nvPr>
        </p:nvSpPr>
        <p:spPr/>
        <p:txBody>
          <a:bodyPr/>
          <a:lstStyle/>
          <a:p>
            <a:fld id="{5B105CD6-096C-EA40-9B31-0FFB08AC29C0}" type="slidenum">
              <a:rPr lang="en-US" smtClean="0"/>
              <a:t>146</a:t>
            </a:fld>
            <a:endParaRPr lang="en-US"/>
          </a:p>
        </p:txBody>
      </p:sp>
    </p:spTree>
    <p:extLst>
      <p:ext uri="{BB962C8B-B14F-4D97-AF65-F5344CB8AC3E}">
        <p14:creationId xmlns:p14="http://schemas.microsoft.com/office/powerpoint/2010/main" val="19808641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147</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148</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149</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Later that day a comment was added to the issue thanking me for working on the ticket … from the original reporter for the ticket Matias </a:t>
            </a:r>
            <a:r>
              <a:rPr lang="en-US" dirty="0" err="1">
                <a:solidFill>
                  <a:schemeClr val="tx1"/>
                </a:solidFill>
              </a:rPr>
              <a:t>Surdi</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was so excited that I let the world know about it on Twitter / X</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Here we see a screenshot of my tweet, which says: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closed a ticket while at DjangoConUS2022 sprints with Simon Charette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spent the rest of my time at the sprints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working on other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non-ORM Django related tickets (a quick documentation update)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other Django adjacent projects (an update to Django Packages to add a View More button to the home page)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All in all, I had an amazing time at the conference and the sprints last year,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met some truly amazing people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I’m sure you will this year. </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When it was all over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037861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headed home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having been able to close a bug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ORM!!!!</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I felt *really*, *really* good about this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This is a scene from the James Cameron movie Titanic, released December 19, 1997, where Leonardo DiCaprio's character Jack Dawson says, “I’m the king of the world!”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that’s kind of how I felt</a:t>
            </a: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started, I wanted to see how many people are attending their first </a:t>
            </a:r>
            <a:r>
              <a:rPr lang="en-US" dirty="0" err="1"/>
              <a:t>DjangoCon</a:t>
            </a:r>
            <a:endParaRPr lang="en-US" dirty="0"/>
          </a:p>
          <a:p>
            <a:endParaRPr lang="en-US" dirty="0"/>
          </a:p>
          <a:p>
            <a:r>
              <a:rPr lang="en-US" dirty="0"/>
              <a:t>ACTION: Get a drink of water</a:t>
            </a:r>
          </a:p>
          <a:p>
            <a:endParaRPr lang="en-US" dirty="0"/>
          </a:p>
          <a:p>
            <a:r>
              <a:rPr lang="en-US" dirty="0"/>
              <a:t>Awesome! I’m so glad that you’re all here. And welcome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solidFill>
                <a:schemeClr val="tx1"/>
              </a:solidFill>
            </a:endParaRPr>
          </a:p>
          <a:p>
            <a:r>
              <a:rPr lang="en-US" dirty="0">
                <a:solidFill>
                  <a:schemeClr val="tx1"/>
                </a:solidFill>
              </a:rPr>
              <a:t>Shai Berger is a member of the Django Security team</a:t>
            </a:r>
          </a:p>
          <a:p>
            <a:endParaRPr lang="en-US" dirty="0">
              <a:solidFill>
                <a:schemeClr val="tx1"/>
              </a:solidFill>
            </a:endParaRPr>
          </a:p>
          <a:p>
            <a:r>
              <a:rPr lang="en-US" dirty="0">
                <a:solidFill>
                  <a:schemeClr val="tx1"/>
                </a:solidFill>
              </a:rPr>
              <a:t>Sorry -- this is still broken on </a:t>
            </a:r>
            <a:r>
              <a:rPr lang="en-US" dirty="0" err="1">
                <a:solidFill>
                  <a:schemeClr val="tx1"/>
                </a:solidFill>
              </a:rPr>
              <a:t>Sqlite</a:t>
            </a:r>
            <a:r>
              <a:rPr lang="en-US" dirty="0">
                <a:solidFill>
                  <a:schemeClr val="tx1"/>
                </a:solidFill>
              </a:rPr>
              <a:t>. </a:t>
            </a:r>
          </a:p>
          <a:p>
            <a:endParaRPr lang="en-US" dirty="0">
              <a:solidFill>
                <a:schemeClr val="tx1"/>
              </a:solidFill>
            </a:endParaRPr>
          </a:p>
          <a:p>
            <a:r>
              <a:rPr lang="en-US" dirty="0">
                <a:solidFill>
                  <a:schemeClr val="tx1"/>
                </a:solidFill>
              </a:rPr>
              <a:t>The additions and fixes mentioned are mostly for Oracle and other backends. </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a:t>
            </a:r>
            <a:r>
              <a:rPr lang="en-US" dirty="0" err="1">
                <a:solidFill>
                  <a:schemeClr val="tx1"/>
                </a:solidFill>
              </a:rPr>
              <a:t>Sqlite</a:t>
            </a:r>
            <a:r>
              <a:rPr lang="en-US" dirty="0">
                <a:solidFill>
                  <a:schemeClr val="tx1"/>
                </a:solidFill>
              </a:rPr>
              <a:t> backend, at the time I write this, </a:t>
            </a:r>
          </a:p>
          <a:p>
            <a:endParaRPr lang="en-US" dirty="0">
              <a:solidFill>
                <a:schemeClr val="tx1"/>
              </a:solidFill>
            </a:endParaRPr>
          </a:p>
          <a:p>
            <a:r>
              <a:rPr lang="en-US" dirty="0">
                <a:solidFill>
                  <a:schemeClr val="tx1"/>
                </a:solidFill>
              </a:rPr>
              <a:t>still has </a:t>
            </a:r>
            <a:r>
              <a:rPr lang="en-US" dirty="0" err="1">
                <a:solidFill>
                  <a:schemeClr val="tx1"/>
                </a:solidFill>
              </a:rPr>
              <a:t>supports_paramstyle_pyformat</a:t>
            </a:r>
            <a:r>
              <a:rPr lang="en-US" dirty="0">
                <a:solidFill>
                  <a:schemeClr val="tx1"/>
                </a:solidFill>
              </a:rPr>
              <a:t> = False </a:t>
            </a:r>
          </a:p>
          <a:p>
            <a:endParaRPr lang="en-US" dirty="0">
              <a:solidFill>
                <a:schemeClr val="tx1"/>
              </a:solidFill>
            </a:endParaRPr>
          </a:p>
          <a:p>
            <a:r>
              <a:rPr lang="en-US" dirty="0">
                <a:solidFill>
                  <a:schemeClr val="tx1"/>
                </a:solidFill>
              </a:rPr>
              <a:t>and still borks with a syntax error if you try to replicate the session in the ticket description.</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255204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What is  </a:t>
            </a:r>
            <a:r>
              <a:rPr lang="en-US" dirty="0" err="1">
                <a:solidFill>
                  <a:schemeClr val="tx1"/>
                </a:solidFill>
              </a:rPr>
              <a:t>supports_paramstyle_pyformat</a:t>
            </a:r>
            <a:r>
              <a:rPr lang="en-US" dirty="0">
                <a:solidFill>
                  <a:schemeClr val="tx1"/>
                </a:solidFill>
              </a:rPr>
              <a:t>?</a:t>
            </a:r>
          </a:p>
          <a:p>
            <a:endParaRPr lang="en-US" dirty="0">
              <a:solidFill>
                <a:schemeClr val="tx1"/>
              </a:solidFill>
            </a:endParaRPr>
          </a:p>
          <a:p>
            <a:r>
              <a:rPr lang="en-US" dirty="0">
                <a:solidFill>
                  <a:schemeClr val="tx1"/>
                </a:solidFill>
              </a:rPr>
              <a:t>It’s a flag</a:t>
            </a:r>
          </a:p>
          <a:p>
            <a:endParaRPr lang="en-US" dirty="0">
              <a:solidFill>
                <a:schemeClr val="tx1"/>
              </a:solidFill>
            </a:endParaRPr>
          </a:p>
          <a:p>
            <a:r>
              <a:rPr lang="en-US" dirty="0">
                <a:solidFill>
                  <a:schemeClr val="tx1"/>
                </a:solidFill>
              </a:rPr>
              <a:t>That indicates if the backend (SQLite, Postgres, Oracle, </a:t>
            </a:r>
            <a:r>
              <a:rPr lang="en-US" dirty="0" err="1">
                <a:solidFill>
                  <a:schemeClr val="tx1"/>
                </a:solidFill>
              </a:rPr>
              <a:t>etc</a:t>
            </a:r>
            <a:r>
              <a:rPr lang="en-US" dirty="0">
                <a:solidFill>
                  <a:schemeClr val="tx1"/>
                </a:solidFill>
              </a:rPr>
              <a:t>) support '</a:t>
            </a:r>
            <a:r>
              <a:rPr lang="en-US" dirty="0" err="1">
                <a:solidFill>
                  <a:schemeClr val="tx1"/>
                </a:solidFill>
              </a:rPr>
              <a:t>pyformat</a:t>
            </a:r>
            <a:r>
              <a:rPr lang="en-US" dirty="0">
                <a:solidFill>
                  <a:schemeClr val="tx1"/>
                </a:solidFill>
              </a:rPr>
              <a:t>' style </a:t>
            </a: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3213931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Which looks like this</a:t>
            </a:r>
          </a:p>
          <a:p>
            <a:endParaRPr lang="en-US" dirty="0">
              <a:solidFill>
                <a:schemeClr val="tx1"/>
              </a:solidFill>
            </a:endParaRPr>
          </a:p>
          <a:p>
            <a:r>
              <a:rPr lang="en-US" dirty="0">
                <a:solidFill>
                  <a:schemeClr val="tx1"/>
                </a:solidFill>
              </a:rPr>
              <a:t>("... %(name)s ...", {'name': value})</a:t>
            </a:r>
          </a:p>
          <a:p>
            <a:endParaRPr lang="en-US" dirty="0">
              <a:solidFill>
                <a:schemeClr val="tx1"/>
              </a:solidFill>
            </a:endParaRPr>
          </a:p>
          <a:p>
            <a:r>
              <a:rPr lang="en-US" dirty="0">
                <a:solidFill>
                  <a:schemeClr val="tx1"/>
                </a:solidFill>
              </a:rPr>
              <a:t>For SQLite this was set to False</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1984958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Oh No!</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faced with two potential choices:</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Choice 1</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Ignore the bug. </a:t>
            </a:r>
          </a:p>
          <a:p>
            <a:pPr marL="0" indent="0">
              <a:buFontTx/>
              <a:buNone/>
            </a:pPr>
            <a:endParaRPr lang="en-US" b="0" dirty="0">
              <a:solidFill>
                <a:schemeClr val="tx1"/>
              </a:solidFill>
              <a:effectLst/>
              <a:latin typeface="Inconsolata NF Regular" pitchFamily="49" charset="77"/>
            </a:endParaRP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It had been a bug for YEARS … as you’ll recall, it was opened on January 19, 2009</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Choice 2</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Or</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could try to Fix it</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 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Embarrassed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declared it fixed on Twitter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people at the Sprints ASK ME HOW I DID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I’ve been using Python for about 7 years now, and Django for about 5 years</a:t>
            </a:r>
          </a:p>
          <a:p>
            <a:endParaRPr lang="en-US" dirty="0"/>
          </a:p>
          <a:p>
            <a:r>
              <a:rPr lang="en-US" dirty="0"/>
              <a:t>I work for a Medical Services Organization in Southern California called Desert Oasis Healthcare</a:t>
            </a:r>
          </a:p>
          <a:p>
            <a:endParaRPr lang="en-US" dirty="0"/>
          </a:p>
          <a:p>
            <a:r>
              <a:rPr lang="en-US" dirty="0"/>
              <a:t>Part of my duties include managing a team of web developers and one of our newer projects is an internal Django Application</a:t>
            </a:r>
          </a:p>
          <a:p>
            <a:endParaRPr lang="en-US" dirty="0"/>
          </a:p>
          <a:p>
            <a:r>
              <a:rPr lang="en-US" dirty="0"/>
              <a:t>But today I'm going to talk about the fantastic experience I had in trying to fix a bug in the Django ORM</a:t>
            </a:r>
          </a:p>
          <a:p>
            <a:endParaRPr lang="en-US" dirty="0"/>
          </a:p>
          <a:p>
            <a:r>
              <a:rPr lang="en-US" dirty="0"/>
              <a:t>But first, a side quest</a:t>
            </a:r>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Imposter Syndrome – started to sink 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that voice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back of my head asking,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“Can YOU really work on this on your own?”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“Do you really have any idea what you’re doing?”</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in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 count to Three</a:t>
            </a:r>
          </a:p>
          <a:p>
            <a:endParaRPr lang="en-US" dirty="0">
              <a:solidFill>
                <a:schemeClr val="tx1"/>
              </a:solidFill>
            </a:endParaRPr>
          </a:p>
          <a:p>
            <a:r>
              <a:rPr lang="en-US" dirty="0">
                <a:solidFill>
                  <a:schemeClr val="tx1"/>
                </a:solidFill>
              </a:rPr>
              <a:t>1. The vast majority of tickets are no harder than the work you do to solve problems every single day using Django</a:t>
            </a:r>
          </a:p>
          <a:p>
            <a:r>
              <a:rPr lang="en-US" dirty="0">
                <a:solidFill>
                  <a:schemeClr val="tx1"/>
                </a:solidFill>
              </a:rPr>
              <a:t>	a. Yes they need, time, </a:t>
            </a:r>
          </a:p>
          <a:p>
            <a:r>
              <a:rPr lang="en-US" dirty="0">
                <a:solidFill>
                  <a:schemeClr val="tx1"/>
                </a:solidFill>
              </a:rPr>
              <a:t>	b. thought, </a:t>
            </a:r>
          </a:p>
          <a:p>
            <a:r>
              <a:rPr lang="en-US" dirty="0">
                <a:solidFill>
                  <a:schemeClr val="tx1"/>
                </a:solidFill>
              </a:rPr>
              <a:t>	c. and a little bit of your love</a:t>
            </a:r>
          </a:p>
          <a:p>
            <a:r>
              <a:rPr lang="en-US" dirty="0">
                <a:solidFill>
                  <a:schemeClr val="tx1"/>
                </a:solidFill>
              </a:rPr>
              <a:t>	d. If you get stuck while trying to solve it you can ask for help!</a:t>
            </a: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2. The review process is challenging </a:t>
            </a:r>
          </a:p>
          <a:p>
            <a:r>
              <a:rPr lang="en-US" dirty="0">
                <a:solidFill>
                  <a:schemeClr val="tx1"/>
                </a:solidFill>
              </a:rPr>
              <a:t>	a. … but everyone gets the same review process; </a:t>
            </a:r>
          </a:p>
          <a:p>
            <a:r>
              <a:rPr lang="en-US" dirty="0">
                <a:solidFill>
                  <a:schemeClr val="tx1"/>
                </a:solidFill>
              </a:rPr>
              <a:t>	b. it’s not personal</a:t>
            </a:r>
          </a:p>
          <a:p>
            <a:r>
              <a:rPr lang="en-US" dirty="0">
                <a:solidFill>
                  <a:schemeClr val="tx1"/>
                </a:solidFill>
              </a:rPr>
              <a:t>	c. Where I work we always try to make the code review about the code and never about the person that wrote the code. We all want the code to be the best it can possibly be, and these code reviews, while challenging, will make the code better AND you’ll more than likely learn something. I found this to be true as I worked on this ticket. It was never about me, but always about making the code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2873444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3. You can do it. </a:t>
            </a:r>
          </a:p>
          <a:p>
            <a:r>
              <a:rPr lang="en-US" dirty="0">
                <a:solidFill>
                  <a:schemeClr val="tx1"/>
                </a:solidFill>
              </a:rPr>
              <a:t>	a. You are qualified! </a:t>
            </a:r>
          </a:p>
          <a:p>
            <a:r>
              <a:rPr lang="en-US" dirty="0">
                <a:solidFill>
                  <a:schemeClr val="tx1"/>
                </a:solidFill>
              </a:rPr>
              <a:t>	b. If you’ve spent time working on an issue you are the World Expert for that issue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1222389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to drive that point home I’m going to talk about a comment on another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June of 2021 Sarah Boyce, who is now a member of the Triage &amp; Review team, posted a comment on ticket 32359: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was wondering if this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being worked on or if I could try and pick it up, happy to work on it in a group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which former fellow Carlton Gibson replied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Hi Sarah - you're very welcome to pick it up.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I'd suggest an initial time-boxed investigation to work out what the state of play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that point you'll be the world expert TM on this issue, so either you'll have an idea or you'll want input. If you open a PR at that point (even just adding comments in the second case) to explain what's going on, it's easier for others to get up to speed and provide input</a:t>
            </a: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so with that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went to work on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again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did what most of us probably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when we’re assigned a ticket for work,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or on an open source or personal project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I should have done a better job of when I initially worked the ticket at the sprints last year)</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Write down what you learned ... as your learning it</a:t>
            </a:r>
          </a:p>
          <a:p>
            <a:pPr marL="228600" indent="-228600">
              <a:buAutoNum type="arabicPeriod"/>
            </a:pPr>
            <a:r>
              <a:rPr lang="en-US" dirty="0">
                <a:solidFill>
                  <a:schemeClr val="tx1"/>
                </a:solidFill>
              </a:rPr>
              <a:t>Replicate the Bug</a:t>
            </a:r>
          </a:p>
          <a:p>
            <a:pPr marL="228600" indent="-228600">
              <a:buAutoNum type="arabicPeriod"/>
            </a:pPr>
            <a:r>
              <a:rPr lang="en-US" dirty="0">
                <a:solidFill>
                  <a:schemeClr val="tx1"/>
                </a:solidFill>
              </a:rPr>
              <a:t>Read some docs … which can include Doc strings!</a:t>
            </a:r>
          </a:p>
          <a:p>
            <a:pPr marL="228600" indent="-228600">
              <a:buAutoNum type="arabicPeriod"/>
            </a:pPr>
            <a:r>
              <a:rPr lang="en-US" dirty="0">
                <a:solidFill>
                  <a:schemeClr val="tx1"/>
                </a:solidFill>
              </a:rPr>
              <a:t>Write some code</a:t>
            </a:r>
          </a:p>
          <a:p>
            <a:pPr marL="228600" indent="-228600">
              <a:buAutoNum type="arabicPeriod"/>
            </a:pPr>
            <a:r>
              <a:rPr lang="en-US" dirty="0">
                <a:solidFill>
                  <a:schemeClr val="tx1"/>
                </a:solidFill>
              </a:rPr>
              <a:t>Test the code</a:t>
            </a:r>
          </a:p>
          <a:p>
            <a:pPr marL="228600" indent="-228600">
              <a:buAutoNum type="arabicPeriod"/>
            </a:pPr>
            <a:endParaRPr lang="en-US" dirty="0">
              <a:solidFill>
                <a:schemeClr val="tx1"/>
              </a:solidFill>
            </a:endParaRPr>
          </a:p>
          <a:p>
            <a:pPr marL="0" indent="0">
              <a:buFontTx/>
              <a:buNone/>
            </a:pPr>
            <a:r>
              <a:rPr lang="en-US" dirty="0">
                <a:solidFill>
                  <a:schemeClr val="tx1"/>
                </a:solidFill>
              </a:rPr>
              <a:t>But before we can write down what we’ve learned, we need to learn some stuff!</a:t>
            </a:r>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3562700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my Boy Scout troop did a hiking trip to Mt Whitney.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There I was at the Mt Whitney Trail Crest, 13,600 ft above sea level … that’s 4159 meters for our metric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We had spent the 7 days hiking to get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was only 3 miles from the summit of Mt Whitney ... but I wasn't sure I could go any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 see, my hiking companions told me I didn't look so good.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Honestly, I didn't feel so good either.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Did I make it to the summit?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Drink Water</a:t>
            </a:r>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set up the connection to point to a Postgres Database</a:t>
            </a:r>
          </a:p>
          <a:p>
            <a:endParaRPr lang="en-US" dirty="0"/>
          </a:p>
          <a:p>
            <a:r>
              <a:rPr lang="en-US" dirty="0"/>
              <a:t>Here we see a standard connection using the </a:t>
            </a:r>
            <a:r>
              <a:rPr lang="en-US" dirty="0" err="1"/>
              <a:t>postgres</a:t>
            </a:r>
            <a:r>
              <a:rPr lang="en-US" dirty="0"/>
              <a:t> Django Database Engine</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3489492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Taking the code from the original ticket and putting it into the REPL</a:t>
            </a:r>
          </a:p>
          <a:p>
            <a:endParaRPr lang="en-US" dirty="0">
              <a:solidFill>
                <a:schemeClr val="tx1"/>
              </a:solidFill>
            </a:endParaRPr>
          </a:p>
          <a:p>
            <a:pPr marL="0" indent="0">
              <a:buNone/>
            </a:pPr>
            <a:r>
              <a:rPr lang="en-US" dirty="0">
                <a:solidFill>
                  <a:schemeClr val="tx1"/>
                </a:solidFill>
              </a:rPr>
              <a:t>When we run this </a:t>
            </a:r>
          </a:p>
          <a:p>
            <a:pPr marL="0" indent="0">
              <a:buNone/>
            </a:pPr>
            <a:endParaRPr lang="en-US" dirty="0">
              <a:solidFill>
                <a:schemeClr val="tx1"/>
              </a:solidFill>
            </a:endParaRPr>
          </a:p>
          <a:p>
            <a:pPr marL="0" indent="0">
              <a:buNone/>
            </a:pPr>
            <a:r>
              <a:rPr lang="en-US" dirty="0">
                <a:solidFill>
                  <a:schemeClr val="tx1"/>
                </a:solidFill>
              </a:rPr>
              <a:t>ACTION: Next Slide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2091676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runs without error … as expected</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3603913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Now, we swap out the Postgres connection and put in a connection to a SQLite Database</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a standard connection using the SQLite Django Database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try to reproduce the bug</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156262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Again, taking the code from the original ticket and putting it into the REPL</a:t>
            </a:r>
          </a:p>
          <a:p>
            <a:endParaRPr lang="en-US" dirty="0">
              <a:solidFill>
                <a:schemeClr val="tx1"/>
              </a:solidFill>
            </a:endParaRPr>
          </a:p>
          <a:p>
            <a:r>
              <a:rPr lang="en-US" dirty="0">
                <a:solidFill>
                  <a:schemeClr val="tx1"/>
                </a:solidFill>
              </a:rPr>
              <a:t>This will generate a stack track error</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186007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p>
          <a:p>
            <a:r>
              <a:rPr lang="en-US" dirty="0"/>
              <a:t>And we get this stack trace as reported in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1392989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Roboto" panose="02000000000000000000" pitchFamily="2" charset="0"/>
              </a:rPr>
              <a:t>A comment posted by Baptiste </a:t>
            </a:r>
            <a:r>
              <a:rPr lang="en-US" b="0" i="0" dirty="0" err="1">
                <a:solidFill>
                  <a:schemeClr val="tx1"/>
                </a:solidFill>
                <a:effectLst/>
                <a:latin typeface="Roboto" panose="02000000000000000000" pitchFamily="2" charset="0"/>
              </a:rPr>
              <a:t>Mispelon</a:t>
            </a:r>
            <a:r>
              <a:rPr lang="en-US" b="0" i="0" dirty="0">
                <a:solidFill>
                  <a:schemeClr val="tx1"/>
                </a:solidFill>
                <a:effectLst/>
                <a:latin typeface="Roboto" panose="02000000000000000000" pitchFamily="2" charset="0"/>
              </a:rPr>
              <a:t> in November 2019 provided a workaround. Their comment was</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I don't know how recent it is, but </a:t>
            </a:r>
            <a:r>
              <a:rPr lang="en-US" b="0" i="0" dirty="0" err="1">
                <a:solidFill>
                  <a:schemeClr val="tx1"/>
                </a:solidFill>
                <a:effectLst/>
                <a:latin typeface="Roboto" panose="02000000000000000000" pitchFamily="2" charset="0"/>
              </a:rPr>
              <a:t>sqlite</a:t>
            </a:r>
            <a:r>
              <a:rPr lang="en-US" b="0" i="0" dirty="0">
                <a:solidFill>
                  <a:schemeClr val="tx1"/>
                </a:solidFill>
                <a:effectLst/>
                <a:latin typeface="Roboto" panose="02000000000000000000" pitchFamily="2" charset="0"/>
              </a:rPr>
              <a:t> does support named parameters, </a:t>
            </a:r>
          </a:p>
          <a:p>
            <a:pPr algn="l"/>
            <a:endParaRPr lang="en-US" b="0" i="0" dirty="0">
              <a:solidFill>
                <a:schemeClr val="tx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albeit with a different syntax</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Both of these work on my machine (and Baptiste gave two commands that work)</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err="1">
                <a:solidFill>
                  <a:schemeClr val="tx1"/>
                </a:solidFill>
                <a:effectLst/>
                <a:latin typeface="Roboto" panose="02000000000000000000" pitchFamily="2" charset="0"/>
              </a:rPr>
              <a:t>c</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execute</a:t>
            </a:r>
            <a:r>
              <a:rPr lang="en-US" b="0" i="0" dirty="0">
                <a:solidFill>
                  <a:schemeClr val="tx1"/>
                </a:solidFill>
                <a:effectLst/>
                <a:latin typeface="Roboto" panose="02000000000000000000" pitchFamily="2" charset="0"/>
              </a:rPr>
              <a:t>("select name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r>
              <a:rPr lang="en-US" b="0" i="0" dirty="0" err="1">
                <a:solidFill>
                  <a:schemeClr val="tx1"/>
                </a:solidFill>
                <a:effectLst/>
                <a:latin typeface="Roboto" panose="02000000000000000000" pitchFamily="2" charset="0"/>
              </a:rPr>
              <a:t>Host</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objects</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raw</a:t>
            </a:r>
            <a:r>
              <a:rPr lang="en-US" b="0" i="0" dirty="0">
                <a:solidFill>
                  <a:schemeClr val="tx1"/>
                </a:solidFill>
                <a:effectLst/>
                <a:latin typeface="Roboto" panose="02000000000000000000" pitchFamily="2" charset="0"/>
              </a:rPr>
              <a:t>("select *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endParaRPr lang="en-US" b="0" i="0" dirty="0">
              <a:solidFill>
                <a:schemeClr val="tx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Baptiste then asks the question, Do we want to try and make the syntax consistent across all backends or would it be enough to document the syntax for each one?</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br>
              <a:rPr lang="en-US" dirty="0">
                <a:solidFill>
                  <a:schemeClr val="tx1"/>
                </a:solidFill>
              </a:rPr>
            </a:b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1364734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applied that work around to the code that borked, to use Shia’s term above, above it does run as intended</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363674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1"/>
                </a:solidFill>
              </a:rPr>
              <a:t>OK, we’ve replicated the bug!</a:t>
            </a:r>
          </a:p>
          <a:p>
            <a:pPr marL="228600" indent="-228600">
              <a:buAutoNum type="arabicPeriod"/>
            </a:pPr>
            <a:r>
              <a:rPr lang="en-US" dirty="0">
                <a:solidFill>
                  <a:schemeClr val="tx1"/>
                </a:solidFill>
              </a:rPr>
              <a:t>Now, we’re going to read some docs … which can include Doc strings!</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1815918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Read some docs … which includes Doc Strings! </a:t>
            </a: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say that getting to </a:t>
            </a:r>
            <a:r>
              <a:rPr lang="en-US" dirty="0" err="1"/>
              <a:t>DjangoCon</a:t>
            </a:r>
            <a:r>
              <a:rPr lang="en-US" dirty="0"/>
              <a:t> US at times felt an awful lot like trying to get to the summit of Mt Whitney</a:t>
            </a:r>
          </a:p>
          <a:p>
            <a:endParaRPr lang="en-US" dirty="0"/>
          </a:p>
          <a:p>
            <a:r>
              <a:rPr lang="en-US" dirty="0"/>
              <a:t>I've been trying to make it to </a:t>
            </a:r>
            <a:r>
              <a:rPr lang="en-US" dirty="0" err="1"/>
              <a:t>DjangoCon</a:t>
            </a:r>
            <a:r>
              <a:rPr lang="en-US" dirty="0"/>
              <a:t> since 2018</a:t>
            </a:r>
          </a:p>
          <a:p>
            <a:endParaRPr lang="en-US" dirty="0"/>
          </a:p>
          <a:p>
            <a:r>
              <a:rPr lang="en-US" dirty="0"/>
              <a:t>2018: But, I had a work conference I had to attend. </a:t>
            </a:r>
          </a:p>
          <a:p>
            <a:endParaRPr lang="en-US" dirty="0"/>
          </a:p>
          <a:p>
            <a:r>
              <a:rPr lang="en-US" dirty="0"/>
              <a:t>2019: It happened again in 2019</a:t>
            </a:r>
          </a:p>
          <a:p>
            <a:endParaRPr lang="en-US" dirty="0"/>
          </a:p>
          <a:p>
            <a:r>
              <a:rPr lang="en-US" dirty="0"/>
              <a:t>2020: I was *determined* to go in ... but then we locked down the world and none of got to go</a:t>
            </a:r>
          </a:p>
          <a:p>
            <a:endParaRPr lang="en-US" dirty="0"/>
          </a:p>
          <a:p>
            <a:r>
              <a:rPr lang="en-US" dirty="0"/>
              <a:t>2021: I was able to attend the online version and had a great time</a:t>
            </a:r>
          </a:p>
          <a:p>
            <a:endParaRPr lang="en-US" dirty="0"/>
          </a:p>
          <a:p>
            <a:r>
              <a:rPr lang="en-US" dirty="0"/>
              <a:t>2022: And then I finally made it in person 2022 … And it was amazing.</a:t>
            </a:r>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second to last line of the Stack Trace says</a:t>
            </a:r>
          </a:p>
          <a:p>
            <a:endParaRPr lang="en-US" dirty="0">
              <a:solidFill>
                <a:schemeClr val="tx1"/>
              </a:solidFill>
            </a:endParaRPr>
          </a:p>
          <a:p>
            <a:r>
              <a:rPr lang="en-US" dirty="0" err="1">
                <a:solidFill>
                  <a:schemeClr val="tx1"/>
                </a:solidFill>
              </a:rPr>
              <a:t>django</a:t>
            </a:r>
            <a:r>
              <a:rPr lang="en-US" dirty="0">
                <a:solidFill>
                  <a:schemeClr val="tx1"/>
                </a:solidFill>
              </a:rPr>
              <a:t>/</a:t>
            </a:r>
            <a:r>
              <a:rPr lang="en-US" dirty="0" err="1">
                <a:solidFill>
                  <a:schemeClr val="tx1"/>
                </a:solidFill>
              </a:rPr>
              <a:t>db</a:t>
            </a:r>
            <a:r>
              <a:rPr lang="en-US" dirty="0">
                <a:solidFill>
                  <a:schemeClr val="tx1"/>
                </a:solidFill>
              </a:rPr>
              <a:t>/backends/sqlite3/</a:t>
            </a:r>
            <a:r>
              <a:rPr lang="en-US" dirty="0" err="1">
                <a:solidFill>
                  <a:schemeClr val="tx1"/>
                </a:solidFill>
              </a:rPr>
              <a:t>base.py</a:t>
            </a:r>
            <a:r>
              <a:rPr lang="en-US" dirty="0">
                <a:solidFill>
                  <a:schemeClr val="tx1"/>
                </a:solidFill>
              </a:rPr>
              <a:t>", line 357, in execute</a:t>
            </a:r>
          </a:p>
          <a:p>
            <a:endParaRPr lang="en-US" dirty="0">
              <a:solidFill>
                <a:schemeClr val="tx1"/>
              </a:solidFill>
            </a:endParaRPr>
          </a:p>
          <a:p>
            <a:r>
              <a:rPr lang="en-US" dirty="0">
                <a:solidFill>
                  <a:schemeClr val="tx1"/>
                </a:solidFill>
              </a:rPr>
              <a:t>So let’s start at Django.db.backends.sqlite3.base.py on line 357</a:t>
            </a: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1020439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look at that line in that file I see that there is </a:t>
            </a:r>
          </a:p>
          <a:p>
            <a:endParaRPr lang="en-US" dirty="0">
              <a:solidFill>
                <a:schemeClr val="tx1"/>
              </a:solidFill>
            </a:endParaRPr>
          </a:p>
          <a:p>
            <a:r>
              <a:rPr lang="en-US" dirty="0">
                <a:solidFill>
                  <a:schemeClr val="tx1"/>
                </a:solidFill>
              </a:rPr>
              <a:t>a class called </a:t>
            </a:r>
            <a:r>
              <a:rPr lang="en-US" dirty="0" err="1">
                <a:solidFill>
                  <a:schemeClr val="tx1"/>
                </a:solidFill>
                <a:latin typeface="Inconsolata NF" pitchFamily="49" charset="77"/>
              </a:rPr>
              <a:t>SQLiteCursorWrapper</a:t>
            </a:r>
            <a:r>
              <a:rPr lang="en-US" dirty="0">
                <a:solidFill>
                  <a:schemeClr val="tx1"/>
                </a:solidFill>
                <a:latin typeface="Inconsolata NF" pitchFamily="49" charset="77"/>
              </a:rPr>
              <a:t> </a:t>
            </a:r>
          </a:p>
          <a:p>
            <a:endParaRPr lang="en-US" dirty="0">
              <a:solidFill>
                <a:schemeClr val="tx1"/>
              </a:solidFill>
              <a:latin typeface="Inconsolata NF" pitchFamily="49" charset="77"/>
            </a:endParaRPr>
          </a:p>
          <a:p>
            <a:r>
              <a:rPr lang="en-US" dirty="0">
                <a:solidFill>
                  <a:schemeClr val="tx1"/>
                </a:solidFill>
              </a:rPr>
              <a:t>which has three methods:</a:t>
            </a:r>
          </a:p>
          <a:p>
            <a:pPr lvl="1"/>
            <a:r>
              <a:rPr lang="en-US" dirty="0">
                <a:solidFill>
                  <a:schemeClr val="tx1"/>
                </a:solidFill>
              </a:rPr>
              <a:t>execute</a:t>
            </a:r>
          </a:p>
          <a:p>
            <a:pPr lvl="1"/>
            <a:r>
              <a:rPr lang="en-US" dirty="0" err="1">
                <a:solidFill>
                  <a:schemeClr val="tx1"/>
                </a:solidFill>
              </a:rPr>
              <a:t>executemany</a:t>
            </a:r>
            <a:endParaRPr lang="en-US" dirty="0">
              <a:solidFill>
                <a:schemeClr val="tx1"/>
              </a:solidFill>
            </a:endParaRPr>
          </a:p>
          <a:p>
            <a:pPr lvl="1"/>
            <a:r>
              <a:rPr lang="en-US" dirty="0" err="1">
                <a:solidFill>
                  <a:schemeClr val="tx1"/>
                </a:solidFill>
              </a:rPr>
              <a:t>convert_query</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3303543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Next Slide after showing for a few seconds</a:t>
            </a:r>
          </a:p>
          <a:p>
            <a:endParaRPr lang="en-US" dirty="0">
              <a:solidFill>
                <a:schemeClr val="tx1"/>
              </a:solidFill>
            </a:endParaRPr>
          </a:p>
          <a:p>
            <a:r>
              <a:rPr lang="en-US" dirty="0">
                <a:solidFill>
                  <a:schemeClr val="tx1"/>
                </a:solidFill>
              </a:rPr>
              <a:t>Here we see that both execute</a:t>
            </a:r>
          </a:p>
          <a:p>
            <a:endParaRPr lang="en-US" dirty="0">
              <a:solidFill>
                <a:schemeClr val="tx1"/>
              </a:solidFill>
            </a:endParaRPr>
          </a:p>
          <a:p>
            <a:r>
              <a:rPr lang="en-US" dirty="0">
                <a:solidFill>
                  <a:schemeClr val="tx1"/>
                </a:solidFill>
              </a:rPr>
              <a:t>And execute many</a:t>
            </a:r>
          </a:p>
          <a:p>
            <a:endParaRPr lang="en-US" dirty="0">
              <a:solidFill>
                <a:schemeClr val="tx1"/>
              </a:solidFill>
            </a:endParaRPr>
          </a:p>
          <a:p>
            <a:r>
              <a:rPr lang="en-US" dirty="0">
                <a:solidFill>
                  <a:schemeClr val="tx1"/>
                </a:solidFill>
              </a:rPr>
              <a:t>CALL</a:t>
            </a:r>
          </a:p>
          <a:p>
            <a:endParaRPr lang="en-US" dirty="0">
              <a:solidFill>
                <a:schemeClr val="tx1"/>
              </a:solidFill>
            </a:endParaRPr>
          </a:p>
          <a:p>
            <a:r>
              <a:rPr lang="en-US" dirty="0">
                <a:solidFill>
                  <a:schemeClr val="tx1"/>
                </a:solidFill>
              </a:rPr>
              <a:t>upon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So let’s go take a look at the code for </a:t>
            </a:r>
            <a:r>
              <a:rPr lang="en-US" dirty="0" err="1">
                <a:solidFill>
                  <a:schemeClr val="tx1"/>
                </a:solidFill>
              </a:rPr>
              <a:t>convert_query</a:t>
            </a:r>
            <a:r>
              <a:rPr lang="en-US" dirty="0">
                <a:solidFill>
                  <a:schemeClr val="tx1"/>
                </a:solidFill>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552653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we see the entire method for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is a single line that uses </a:t>
            </a:r>
            <a:r>
              <a:rPr lang="en-US"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3563246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b="0" dirty="0">
              <a:solidFill>
                <a:schemeClr val="tx1"/>
              </a:solidFill>
              <a:latin typeface="+mj-lt"/>
            </a:endParaRPr>
          </a:p>
          <a:p>
            <a:r>
              <a:rPr lang="en-US" b="0" dirty="0">
                <a:solidFill>
                  <a:schemeClr val="tx1"/>
                </a:solidFill>
                <a:latin typeface="+mj-lt"/>
              </a:rPr>
              <a:t>BUT</a:t>
            </a:r>
          </a:p>
          <a:p>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FORMAT_QMARK_REGEX = _</a:t>
            </a:r>
            <a:r>
              <a:rPr lang="en-US" b="0" dirty="0" err="1">
                <a:solidFill>
                  <a:schemeClr val="tx1"/>
                </a:solidFill>
                <a:latin typeface="+mj-lt"/>
              </a:rPr>
              <a:t>lazy_re_compile</a:t>
            </a:r>
            <a:r>
              <a:rPr lang="en-US" b="0" dirty="0">
                <a:solidFill>
                  <a:schemeClr val="tx1"/>
                </a:solidFill>
                <a:latin typeface="+mj-lt"/>
              </a:rPr>
              <a:t>(r"(?&lt;!%)%s")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Which is a method that lazily compiles regular expression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28303059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looking at the helper method </a:t>
            </a:r>
            <a:r>
              <a:rPr lang="en-US" b="0" dirty="0">
                <a:solidFill>
                  <a:schemeClr val="tx1"/>
                </a:solidFill>
                <a:latin typeface="Inconsolata NF" pitchFamily="49" charset="77"/>
              </a:rPr>
              <a:t>_</a:t>
            </a:r>
            <a:r>
              <a:rPr lang="en-US" b="0" dirty="0" err="1">
                <a:solidFill>
                  <a:schemeClr val="tx1"/>
                </a:solidFill>
                <a:latin typeface="Inconsolata NF" pitchFamily="49" charset="77"/>
              </a:rPr>
              <a:t>lazy_re_compile</a:t>
            </a:r>
            <a:r>
              <a:rPr lang="en-US" b="0" dirty="0">
                <a:solidFill>
                  <a:schemeClr val="tx1"/>
                </a:solidFill>
                <a:latin typeface="Inconsolata NF" pitchFamily="49" charset="77"/>
              </a:rPr>
              <a:t>() we see that it “</a:t>
            </a:r>
            <a:r>
              <a:rPr lang="en-US" dirty="0">
                <a:solidFill>
                  <a:schemeClr val="tx1"/>
                </a:solidFill>
                <a:effectLst/>
              </a:rPr>
              <a:t>lazily compiles a regex with flags” and has two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Regex: The Regular Expression to evaluate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Flags: Flags that modify the behavior of the regex compilation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Some examples of flags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re.I</a:t>
            </a:r>
            <a:r>
              <a:rPr lang="en-US" dirty="0">
                <a:solidFill>
                  <a:schemeClr val="tx1"/>
                </a:solidFill>
              </a:rPr>
              <a:t>: ignore case </a:t>
            </a:r>
            <a:r>
              <a:rPr lang="en-US" dirty="0" err="1">
                <a:solidFill>
                  <a:schemeClr val="tx1"/>
                </a:solidFill>
              </a:rPr>
              <a:t>sensitvity</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effectLst/>
              </a:rPr>
              <a:t>re.S</a:t>
            </a:r>
            <a:r>
              <a:rPr lang="en-US" dirty="0">
                <a:solidFill>
                  <a:schemeClr val="tx1"/>
                </a:solidFill>
                <a:effectLst/>
              </a:rPr>
              <a:t>: </a:t>
            </a:r>
            <a:r>
              <a:rPr lang="en-US" dirty="0">
                <a:solidFill>
                  <a:schemeClr val="tx1"/>
                </a:solidFill>
              </a:rPr>
              <a:t>makes the dot character match any character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our case, we don’t need to worry about the flags though. I included for completeness here</a:t>
            </a: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3489647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Inconsolata NF" pitchFamily="49" charset="77"/>
              </a:rPr>
              <a:t>OK … so what have we learned?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The issue is with the execute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But that is driven by the </a:t>
            </a:r>
            <a:r>
              <a:rPr lang="en-US" b="0" dirty="0" err="1">
                <a:solidFill>
                  <a:schemeClr val="tx1"/>
                </a:solidFill>
                <a:latin typeface="Inconsolata NF" pitchFamily="49" charset="77"/>
              </a:rPr>
              <a:t>convert_query</a:t>
            </a:r>
            <a:r>
              <a:rPr lang="en-US" b="0" dirty="0">
                <a:solidFill>
                  <a:schemeClr val="tx1"/>
                </a:solidFill>
                <a:latin typeface="Inconsolata NF" pitchFamily="49" charset="77"/>
              </a:rPr>
              <a:t>()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will also likely impact the </a:t>
            </a:r>
            <a:r>
              <a:rPr lang="en-US" b="0" dirty="0" err="1">
                <a:solidFill>
                  <a:schemeClr val="tx1"/>
                </a:solidFill>
                <a:latin typeface="Inconsolata NF" pitchFamily="49" charset="77"/>
              </a:rPr>
              <a:t>executemany</a:t>
            </a:r>
            <a:r>
              <a:rPr lang="en-US" b="0" dirty="0">
                <a:solidFill>
                  <a:schemeClr val="tx1"/>
                </a:solidFill>
                <a:latin typeface="Inconsolata NF" pitchFamily="49" charset="77"/>
              </a:rPr>
              <a:t>() method as well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2152538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2676873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We know from previous slides that this select statement will fail,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while the second one will succeed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SO ... One solution could be to somehow transform the first statement into the second,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accounting for all of the ways that someone could put in a parameter set.</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shot of all of the participants at </a:t>
            </a:r>
            <a:r>
              <a:rPr lang="en-US" dirty="0" err="1"/>
              <a:t>DjangoCon</a:t>
            </a:r>
            <a:r>
              <a:rPr lang="en-US" dirty="0"/>
              <a:t> US last year in San Diego</a:t>
            </a:r>
          </a:p>
          <a:p>
            <a:endParaRPr lang="en-US" dirty="0"/>
          </a:p>
          <a:p>
            <a:r>
              <a:rPr lang="en-US" dirty="0"/>
              <a:t>And yes, that is actually me circled there</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831127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regular expression to convert the statement!</a:t>
            </a: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1872021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 want to go from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31674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We want to replace )s with an empty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we want to replace %( with a :,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To get here</a:t>
            </a: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transformation can be done with this regular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Hold this for 3 seconds</a:t>
            </a: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3862803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And with that, I posted my initial idea to the ticket in Trac</a:t>
            </a: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1975135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But as the (paraphrased) saying goes (originally attributed to </a:t>
            </a:r>
            <a:r>
              <a:rPr lang="en-US" b="1" i="0" dirty="0">
                <a:solidFill>
                  <a:schemeClr val="tx1"/>
                </a:solidFill>
                <a:effectLst/>
                <a:latin typeface="Roboto" panose="02000000000000000000" pitchFamily="2" charset="0"/>
              </a:rPr>
              <a:t>Jamie </a:t>
            </a:r>
            <a:r>
              <a:rPr lang="en-US" b="1" i="0" dirty="0" err="1">
                <a:solidFill>
                  <a:schemeClr val="tx1"/>
                </a:solidFill>
                <a:effectLst/>
                <a:latin typeface="Roboto" panose="02000000000000000000" pitchFamily="2" charset="0"/>
              </a:rPr>
              <a:t>Zawinski</a:t>
            </a:r>
            <a:r>
              <a:rPr lang="en-US" b="1" i="0" dirty="0">
                <a:solidFill>
                  <a:schemeClr val="tx1"/>
                </a:solidFill>
                <a:effectLst/>
                <a:latin typeface="Roboto" panose="02000000000000000000" pitchFamily="2" charset="0"/>
              </a:rPr>
              <a:t>)</a:t>
            </a:r>
            <a:r>
              <a:rPr lang="en-US" dirty="0">
                <a:solidFill>
                  <a:schemeClr val="tx1"/>
                </a:solidFill>
              </a:rPr>
              <a:t>, “I had a problem so I used a Regular Expression and now I have two problems”</a:t>
            </a:r>
          </a:p>
          <a:p>
            <a:endParaRPr lang="en-US" dirty="0">
              <a:solidFill>
                <a:schemeClr val="tx1"/>
              </a:solidFill>
            </a:endParaRPr>
          </a:p>
          <a:p>
            <a:r>
              <a:rPr lang="en-US" dirty="0">
                <a:solidFill>
                  <a:schemeClr val="tx1"/>
                </a:solidFill>
              </a:rPr>
              <a:t>ACTION: Take a sip of water</a:t>
            </a:r>
          </a:p>
          <a:p>
            <a:endParaRPr lang="en-US" dirty="0">
              <a:solidFill>
                <a:schemeClr val="tx1"/>
              </a:solidFill>
            </a:endParaRPr>
          </a:p>
          <a:p>
            <a:pPr marL="0" indent="0">
              <a:buNone/>
            </a:pPr>
            <a:r>
              <a:rPr lang="en-US" dirty="0">
                <a:solidFill>
                  <a:schemeClr val="tx1"/>
                </a:solidFill>
              </a:rPr>
              <a:t>This looks quite fragile </a:t>
            </a:r>
          </a:p>
          <a:p>
            <a:pPr marL="0" indent="0">
              <a:buNone/>
            </a:pPr>
            <a:endParaRPr lang="en-US" dirty="0">
              <a:solidFill>
                <a:schemeClr val="tx1"/>
              </a:solidFill>
            </a:endParaRPr>
          </a:p>
          <a:p>
            <a:pPr marL="0" indent="0">
              <a:buNone/>
            </a:pPr>
            <a:r>
              <a:rPr lang="en-US" dirty="0">
                <a:solidFill>
                  <a:schemeClr val="tx1"/>
                </a:solidFill>
              </a:rPr>
              <a:t>consider, for example a query which, for whatever reason, includes </a:t>
            </a:r>
            <a:r>
              <a:rPr lang="en-US" b="1" dirty="0">
                <a:solidFill>
                  <a:schemeClr val="tx1"/>
                </a:solidFill>
                <a:highlight>
                  <a:srgbClr val="FFFF00"/>
                </a:highlight>
                <a:latin typeface="Inconsolata NF" pitchFamily="49" charset="77"/>
              </a:rPr>
              <a:t>`)s`</a:t>
            </a:r>
            <a:r>
              <a:rPr lang="en-US" dirty="0">
                <a:solidFill>
                  <a:schemeClr val="tx1"/>
                </a:solidFill>
              </a:rPr>
              <a:t> in a string constant</a:t>
            </a:r>
          </a:p>
          <a:p>
            <a:pPr marL="0" indent="0">
              <a:buNone/>
            </a:pPr>
            <a:endParaRPr lang="en-US" dirty="0">
              <a:solidFill>
                <a:schemeClr val="tx1"/>
              </a:solidFill>
            </a:endParaRPr>
          </a:p>
          <a:p>
            <a:pPr marL="0" indent="0">
              <a:buNone/>
            </a:pPr>
            <a:r>
              <a:rPr lang="en-US" dirty="0">
                <a:solidFill>
                  <a:schemeClr val="tx1"/>
                </a:solidFill>
              </a:rPr>
              <a:t>A more robust approach is to create a naming dictionary from all the parameter names, and use that to format the original text:</a:t>
            </a:r>
          </a:p>
          <a:p>
            <a:pPr marL="0" indent="0">
              <a:buNone/>
            </a:pPr>
            <a:endParaRPr lang="en-US" dirty="0">
              <a:solidFill>
                <a:schemeClr val="tx1"/>
              </a:solidFill>
            </a:endParaRPr>
          </a:p>
          <a:p>
            <a:pPr marL="0" indent="0">
              <a:buNone/>
            </a:pPr>
            <a:r>
              <a:rPr lang="en-US" b="1" dirty="0">
                <a:solidFill>
                  <a:schemeClr val="tx1"/>
                </a:solidFill>
                <a:latin typeface="Inconsolata NF" pitchFamily="49" charset="77"/>
              </a:rPr>
              <a:t>	</a:t>
            </a:r>
            <a:r>
              <a:rPr lang="en-US" b="1" dirty="0" err="1">
                <a:solidFill>
                  <a:schemeClr val="tx1"/>
                </a:solidFill>
                <a:latin typeface="Inconsolata NF" pitchFamily="49" charset="77"/>
              </a:rPr>
              <a:t>naming_dict</a:t>
            </a:r>
            <a:r>
              <a:rPr lang="en-US" b="1" dirty="0">
                <a:solidFill>
                  <a:schemeClr val="tx1"/>
                </a:solidFill>
                <a:latin typeface="Inconsolata NF" pitchFamily="49" charset="77"/>
              </a:rPr>
              <a:t> = { param: f":{param}" for param in </a:t>
            </a:r>
            <a:r>
              <a:rPr lang="en-US" b="1" dirty="0" err="1">
                <a:solidFill>
                  <a:schemeClr val="tx1"/>
                </a:solidFill>
                <a:latin typeface="Inconsolata NF" pitchFamily="49" charset="77"/>
              </a:rPr>
              <a:t>param_names</a:t>
            </a:r>
            <a:r>
              <a:rPr lang="en-US" b="1" dirty="0">
                <a:solidFill>
                  <a:schemeClr val="tx1"/>
                </a:solidFill>
                <a:latin typeface="Inconsolata NF" pitchFamily="49" charset="77"/>
              </a:rPr>
              <a:t>} </a:t>
            </a:r>
          </a:p>
          <a:p>
            <a:pPr marL="0" indent="0">
              <a:buNone/>
            </a:pPr>
            <a:r>
              <a:rPr lang="en-US" b="1" dirty="0">
                <a:solidFill>
                  <a:schemeClr val="tx1"/>
                </a:solidFill>
                <a:latin typeface="Inconsolata NF" pitchFamily="49" charset="77"/>
              </a:rPr>
              <a:t>	query = query % </a:t>
            </a:r>
            <a:r>
              <a:rPr lang="en-US" b="1" dirty="0" err="1">
                <a:solidFill>
                  <a:schemeClr val="tx1"/>
                </a:solidFill>
                <a:latin typeface="Inconsolata NF" pitchFamily="49" charset="77"/>
              </a:rPr>
              <a:t>naming_dict</a:t>
            </a:r>
            <a:endParaRPr lang="en-US" b="1" dirty="0">
              <a:solidFill>
                <a:schemeClr val="tx1"/>
              </a:solidFill>
              <a:latin typeface="Inconsolata NF" pitchFamily="49" charset="77"/>
            </a:endParaRPr>
          </a:p>
          <a:p>
            <a:pPr marL="0" indent="0">
              <a:buNone/>
            </a:pPr>
            <a:endParaRPr lang="en-US" b="1" dirty="0">
              <a:solidFill>
                <a:schemeClr val="tx1"/>
              </a:solidFill>
              <a:latin typeface="Inconsolata NF" pitchFamily="49" charset="77"/>
            </a:endParaRPr>
          </a:p>
          <a:p>
            <a:pPr marL="0" indent="0">
              <a:buNone/>
            </a:pPr>
            <a:r>
              <a:rPr lang="en-US" dirty="0">
                <a:solidFill>
                  <a:schemeClr val="tx1"/>
                </a:solidFill>
              </a:rPr>
              <a:t>Where </a:t>
            </a:r>
            <a:r>
              <a:rPr lang="en-US" b="1" dirty="0" err="1">
                <a:solidFill>
                  <a:schemeClr val="tx1"/>
                </a:solidFill>
                <a:latin typeface="Inconsolata NF" pitchFamily="49" charset="77"/>
              </a:rPr>
              <a:t>param_names</a:t>
            </a:r>
            <a:r>
              <a:rPr lang="en-US" dirty="0">
                <a:solidFill>
                  <a:schemeClr val="tx1"/>
                </a:solidFill>
              </a:rPr>
              <a:t> can be collected either by parsing the query, or from the parameters given.</a:t>
            </a:r>
          </a:p>
          <a:p>
            <a:endParaRPr lang="en-US" dirty="0">
              <a:solidFill>
                <a:schemeClr val="tx1"/>
              </a:solidFill>
            </a:endParaRPr>
          </a:p>
          <a:p>
            <a:r>
              <a:rPr lang="en-US" dirty="0">
                <a:solidFill>
                  <a:schemeClr val="tx1"/>
                </a:solidFill>
              </a:rPr>
              <a:t>If this would have been all that was put into the comment I might have been a bit discouraged because honestly, I was a really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Shia also left this in the comment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the Oracle backend -- I wrote that piece too long ago to remember which it takes,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the time I knew what I was doing there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solidFill>
                  <a:schemeClr val="tx1"/>
                </a:solidFill>
              </a:rPr>
              <a:t>Similarly Simon Charette said:</a:t>
            </a:r>
          </a:p>
          <a:p>
            <a:pPr marL="0" indent="0">
              <a:buNone/>
            </a:pPr>
            <a:endParaRPr lang="en-US" sz="1400" dirty="0">
              <a:solidFill>
                <a:schemeClr val="tx1"/>
              </a:solidFill>
            </a:endParaRPr>
          </a:p>
          <a:p>
            <a:pPr marL="0" indent="0">
              <a:buNone/>
            </a:pPr>
            <a:r>
              <a:rPr lang="en-US" sz="1400" dirty="0">
                <a:solidFill>
                  <a:schemeClr val="tx1"/>
                </a:solidFill>
              </a:rPr>
              <a:t>ACTION: next bullet point</a:t>
            </a:r>
          </a:p>
          <a:p>
            <a:pPr marL="0" indent="0">
              <a:buNone/>
            </a:pPr>
            <a:endParaRPr lang="en-US" sz="1400" dirty="0">
              <a:solidFill>
                <a:schemeClr val="tx1"/>
              </a:solidFill>
            </a:endParaRPr>
          </a:p>
          <a:p>
            <a:pPr marL="0" indent="0">
              <a:buNone/>
            </a:pPr>
            <a:r>
              <a:rPr lang="en-US" sz="1400" dirty="0">
                <a:solidFill>
                  <a:schemeClr val="tx1"/>
                </a:solidFill>
              </a:rPr>
              <a:t>I</a:t>
            </a:r>
            <a:r>
              <a:rPr lang="en-US" dirty="0">
                <a:solidFill>
                  <a:schemeClr val="tx1"/>
                </a:solidFill>
              </a:rPr>
              <a:t> </a:t>
            </a:r>
            <a:r>
              <a:rPr lang="en-US" sz="4800" dirty="0">
                <a:solidFill>
                  <a:schemeClr val="tx1"/>
                </a:solidFill>
              </a:rPr>
              <a:t>agree</a:t>
            </a:r>
            <a:r>
              <a:rPr lang="en-US" dirty="0">
                <a:solidFill>
                  <a:schemeClr val="tx1"/>
                </a:solidFill>
              </a:rPr>
              <a:t> </a:t>
            </a:r>
            <a:r>
              <a:rPr lang="en-US" sz="1400" dirty="0">
                <a:solidFill>
                  <a:schemeClr val="tx1"/>
                </a:solidFill>
              </a:rPr>
              <a:t>with Shai that we should </a:t>
            </a:r>
            <a:r>
              <a:rPr lang="en-US" sz="4800" dirty="0">
                <a:solidFill>
                  <a:schemeClr val="tx1"/>
                </a:solidFill>
              </a:rPr>
              <a:t>avoid using regex </a:t>
            </a:r>
            <a:r>
              <a:rPr lang="en-US" dirty="0">
                <a:solidFill>
                  <a:schemeClr val="tx1"/>
                </a:solidFill>
              </a:rPr>
              <a:t>here. Simon stated in the ticket:</a:t>
            </a:r>
          </a:p>
          <a:p>
            <a:pPr marL="0" indent="0">
              <a:buNone/>
            </a:pPr>
            <a:endParaRPr lang="en-US" dirty="0">
              <a:solidFill>
                <a:schemeClr val="tx1"/>
              </a:solidFill>
            </a:endParaRPr>
          </a:p>
          <a:p>
            <a:pPr marL="0" indent="0">
              <a:buNone/>
            </a:pPr>
            <a:r>
              <a:rPr lang="en-US" sz="1200" dirty="0">
                <a:solidFill>
                  <a:schemeClr val="tx1"/>
                </a:solidFill>
              </a:rPr>
              <a:t>The </a:t>
            </a:r>
            <a:r>
              <a:rPr lang="en-US" sz="4800" dirty="0">
                <a:solidFill>
                  <a:schemeClr val="tx1"/>
                </a:solidFill>
              </a:rPr>
              <a:t>most straightforward solution </a:t>
            </a:r>
            <a:r>
              <a:rPr lang="en-US" sz="1200" dirty="0">
                <a:solidFill>
                  <a:schemeClr val="tx1"/>
                </a:solidFill>
              </a:rPr>
              <a:t>I can think of, </a:t>
            </a:r>
          </a:p>
          <a:p>
            <a:pPr marL="0" indent="0">
              <a:buNone/>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ACTION: next bullet point</a:t>
            </a:r>
          </a:p>
          <a:p>
            <a:pPr marL="0" indent="0">
              <a:buNone/>
            </a:pPr>
            <a:endParaRPr lang="en-US" sz="1200" dirty="0">
              <a:solidFill>
                <a:schemeClr val="tx1"/>
              </a:solidFill>
            </a:endParaRPr>
          </a:p>
          <a:p>
            <a:pPr marL="0" indent="0">
              <a:buNone/>
            </a:pPr>
            <a:r>
              <a:rPr lang="en-US" sz="1200" dirty="0">
                <a:solidFill>
                  <a:schemeClr val="tx1"/>
                </a:solidFill>
              </a:rPr>
              <a:t>I haven't looked at the Oracle implementation in details, </a:t>
            </a:r>
          </a:p>
          <a:p>
            <a:pPr marL="0" indent="0">
              <a:buNone/>
            </a:pPr>
            <a:endParaRPr lang="en-US" sz="1200" dirty="0">
              <a:solidFill>
                <a:schemeClr val="tx1"/>
              </a:solidFill>
            </a:endParaRPr>
          </a:p>
          <a:p>
            <a:pPr marL="0" indent="0">
              <a:buNone/>
            </a:pPr>
            <a:r>
              <a:rPr lang="en-US" sz="1200" dirty="0">
                <a:solidFill>
                  <a:schemeClr val="tx1"/>
                </a:solidFill>
              </a:rPr>
              <a:t>would be to simply implement</a:t>
            </a:r>
            <a:r>
              <a:rPr lang="en-US" dirty="0">
                <a:solidFill>
                  <a:schemeClr val="tx1"/>
                </a:solidFill>
              </a:rPr>
              <a:t> </a:t>
            </a:r>
            <a:r>
              <a:rPr lang="en-US" sz="4800" b="1" dirty="0">
                <a:solidFill>
                  <a:schemeClr val="tx1"/>
                </a:solidFill>
                <a:latin typeface="Inconsolata NF" pitchFamily="49" charset="77"/>
              </a:rPr>
              <a:t>__</a:t>
            </a:r>
            <a:r>
              <a:rPr lang="en-US" sz="4800" b="1" dirty="0" err="1">
                <a:solidFill>
                  <a:schemeClr val="tx1"/>
                </a:solidFill>
                <a:latin typeface="Inconsolata NF" pitchFamily="49" charset="77"/>
              </a:rPr>
              <a:t>getitem</a:t>
            </a:r>
            <a:r>
              <a:rPr lang="en-US" sz="4800" b="1" dirty="0">
                <a:solidFill>
                  <a:schemeClr val="tx1"/>
                </a:solidFill>
                <a:latin typeface="Inconsolata NF" pitchFamily="49" charset="77"/>
              </a:rPr>
              <a:t>__</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will ensure the backend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reports a meaningful low level message regarding _</a:t>
            </a:r>
            <a:r>
              <a:rPr lang="en-US" dirty="0" err="1">
                <a:solidFill>
                  <a:schemeClr val="tx1"/>
                </a:solidFill>
              </a:rPr>
              <a:t>missing_param</a:t>
            </a:r>
            <a:r>
              <a:rPr lang="en-US" dirty="0">
                <a:solidFill>
                  <a:schemeClr val="tx1"/>
                </a:solidFill>
              </a:rPr>
              <a:t>_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cases of a parameter is missing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instead of a </a:t>
            </a:r>
            <a:r>
              <a:rPr lang="en-US" b="1" dirty="0" err="1">
                <a:solidFill>
                  <a:schemeClr val="tx1"/>
                </a:solidFill>
                <a:latin typeface="Inconsolata NF" pitchFamily="49" charset="77"/>
              </a:rPr>
              <a:t>KeyError</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during the Django _translation_ phase</a:t>
            </a:r>
          </a:p>
          <a:p>
            <a:endParaRPr lang="en-US" dirty="0">
              <a:solidFill>
                <a:schemeClr val="tx1"/>
              </a:solidFill>
            </a:endParaRPr>
          </a:p>
          <a:p>
            <a:r>
              <a:rPr lang="en-US" dirty="0">
                <a:solidFill>
                  <a:schemeClr val="tx1"/>
                </a:solidFill>
              </a:rPr>
              <a:t>Which should make for a (hopefully) better developer experience in debugging</a:t>
            </a: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9470188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original code for the </a:t>
            </a:r>
            <a:r>
              <a:rPr lang="en-US" dirty="0" err="1">
                <a:solidFill>
                  <a:schemeClr val="tx1"/>
                </a:solidFill>
              </a:rPr>
              <a:t>convert_query</a:t>
            </a:r>
            <a:r>
              <a:rPr lang="en-US" dirty="0">
                <a:solidFill>
                  <a:schemeClr val="tx1"/>
                </a:solidFill>
              </a:rPr>
              <a:t> method is given by </a:t>
            </a:r>
          </a:p>
          <a:p>
            <a:endParaRPr lang="en-US" dirty="0">
              <a:solidFill>
                <a:schemeClr val="tx1"/>
              </a:solidFill>
            </a:endParaRPr>
          </a:p>
          <a:p>
            <a:r>
              <a:rPr lang="en-US" dirty="0">
                <a:solidFill>
                  <a:schemeClr val="tx1"/>
                </a:solidFill>
              </a:rPr>
              <a:t>Again, It’s returning the </a:t>
            </a:r>
            <a:r>
              <a:rPr lang="en-US" sz="1200" dirty="0">
                <a:solidFill>
                  <a:schemeClr val="tx1"/>
                </a:solidFill>
                <a:latin typeface="Inconsolata NF" pitchFamily="49" charset="77"/>
              </a:rPr>
              <a:t>FORMAT_QMARK_REGEX (which is a lazily compiled regular expression)</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1771457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I need to incorporate the feedback from Shia</a:t>
            </a:r>
          </a:p>
          <a:p>
            <a:pPr algn="l"/>
            <a:endParaRPr lang="en-US" b="0" i="0" dirty="0">
              <a:solidFill>
                <a:schemeClr val="tx1"/>
              </a:solidFill>
              <a:effectLst/>
              <a:latin typeface="-apple-system"/>
            </a:endParaRPr>
          </a:p>
          <a:p>
            <a:pPr algn="l"/>
            <a:r>
              <a:rPr lang="en-US" b="0" i="0" dirty="0">
                <a:solidFill>
                  <a:schemeClr val="tx1"/>
                </a:solidFill>
                <a:effectLst/>
                <a:latin typeface="-apple-system"/>
              </a:rPr>
              <a:t>Recall the hint given by Shia regarding using the Oracle as a starting point using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3901043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it is a little closer</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4126084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applied the feedback to my use case</a:t>
            </a:r>
          </a:p>
          <a:p>
            <a:pPr algn="l"/>
            <a:endParaRPr lang="en-US" b="0" i="0" dirty="0">
              <a:solidFill>
                <a:schemeClr val="tx1"/>
              </a:solidFill>
              <a:effectLst/>
              <a:latin typeface="-apple-system"/>
            </a:endParaRPr>
          </a:p>
          <a:p>
            <a:pPr algn="l"/>
            <a:r>
              <a:rPr lang="en-US" b="0" i="0" dirty="0">
                <a:solidFill>
                  <a:schemeClr val="tx1"/>
                </a:solidFill>
                <a:effectLst/>
                <a:latin typeface="-apple-system"/>
              </a:rPr>
              <a:t>Taking Shia’s hint and applying it to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871513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implemented here. </a:t>
            </a:r>
          </a:p>
          <a:p>
            <a:endParaRPr lang="en-US" dirty="0"/>
          </a:p>
          <a:p>
            <a:r>
              <a:rPr lang="en-US" dirty="0"/>
              <a:t>The if statement checks to make sure that params </a:t>
            </a:r>
          </a:p>
          <a:p>
            <a:endParaRPr lang="en-US" dirty="0"/>
          </a:p>
          <a:p>
            <a:r>
              <a:rPr lang="en-US" dirty="0"/>
              <a:t>is a dictionary like object, so we check the params to ensure “keys” exists using </a:t>
            </a:r>
            <a:r>
              <a:rPr lang="en-US" dirty="0" err="1"/>
              <a:t>hasattr</a:t>
            </a:r>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39679148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used the same idea here for </a:t>
            </a:r>
            <a:r>
              <a:rPr lang="en-US" dirty="0" err="1">
                <a:solidFill>
                  <a:schemeClr val="tx1"/>
                </a:solidFill>
              </a:rPr>
              <a:t>executemany</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Again checking for a dictionary like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using a list comprehension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get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from </a:t>
            </a:r>
            <a:r>
              <a:rPr lang="en-US" dirty="0" err="1">
                <a:solidFill>
                  <a:schemeClr val="tx1"/>
                </a:solidFill>
              </a:rPr>
              <a:t>param_list</a:t>
            </a:r>
            <a:r>
              <a:rPr lang="en-US" dirty="0">
                <a:solidFill>
                  <a:schemeClr val="tx1"/>
                </a:solidFill>
              </a:rPr>
              <a:t>, which is potentially a generator</a:t>
            </a: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24229814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SLOW DOWN</a:t>
            </a: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4162111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Drink water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going through something like this we want to</a:t>
            </a:r>
          </a:p>
          <a:p>
            <a:endParaRPr lang="en-US" dirty="0"/>
          </a:p>
          <a:p>
            <a:r>
              <a:rPr lang="en-US" dirty="0"/>
              <a:t>make sure the current tests pass</a:t>
            </a:r>
          </a:p>
          <a:p>
            <a:endParaRPr lang="en-US" dirty="0"/>
          </a:p>
          <a:p>
            <a:r>
              <a:rPr lang="en-US" dirty="0"/>
              <a:t>Write new tests if necessary</a:t>
            </a: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11239816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ACTION: Slow Down Count to three</a:t>
            </a:r>
          </a:p>
          <a:p>
            <a:pPr algn="l"/>
            <a:endParaRPr lang="en-US" b="0" i="0" dirty="0">
              <a:solidFill>
                <a:schemeClr val="tx1"/>
              </a:solidFill>
              <a:effectLst/>
              <a:latin typeface="-apple-system"/>
            </a:endParaRPr>
          </a:p>
          <a:p>
            <a:pPr algn="l"/>
            <a:r>
              <a:rPr lang="en-US" b="0" i="0" dirty="0">
                <a:solidFill>
                  <a:schemeClr val="tx1"/>
                </a:solidFill>
                <a:effectLst/>
                <a:latin typeface="-apple-system"/>
              </a:rPr>
              <a:t>OK, as I work through testing the issue I've found a few things:</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There is a features file django.db.backends.sqlite3.features which has a </a:t>
            </a:r>
            <a:r>
              <a:rPr lang="en-US" b="0" i="0" dirty="0" err="1">
                <a:solidFill>
                  <a:schemeClr val="tx1"/>
                </a:solidFill>
                <a:effectLst/>
                <a:latin typeface="-apple-system"/>
              </a:rPr>
              <a:t>DatabaseFeatures</a:t>
            </a:r>
            <a:r>
              <a:rPr lang="en-US" b="0" i="0" dirty="0">
                <a:solidFill>
                  <a:schemeClr val="tx1"/>
                </a:solidFill>
                <a:effectLst/>
                <a:latin typeface="-apple-system"/>
              </a:rPr>
              <a:t> class with </a:t>
            </a:r>
            <a:r>
              <a:rPr lang="en-US" b="0" i="0" dirty="0" err="1">
                <a:solidFill>
                  <a:schemeClr val="tx1"/>
                </a:solidFill>
                <a:effectLst/>
                <a:latin typeface="-apple-system"/>
              </a:rPr>
              <a:t>supports_paramstyle_pyformat</a:t>
            </a:r>
            <a:r>
              <a:rPr lang="en-US" b="0" i="0" dirty="0">
                <a:solidFill>
                  <a:schemeClr val="tx1"/>
                </a:solidFill>
                <a:effectLst/>
                <a:latin typeface="-apple-system"/>
              </a:rPr>
              <a:t> value set to False; this was also something that Shia called out in their initial comment</a:t>
            </a:r>
          </a:p>
          <a:p>
            <a:pPr algn="l">
              <a:buFont typeface="+mj-lt"/>
              <a:buAutoNum type="arabicPeriod"/>
            </a:pPr>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I see a class called </a:t>
            </a:r>
            <a:r>
              <a:rPr lang="en-US" b="0" i="0" dirty="0" err="1">
                <a:solidFill>
                  <a:schemeClr val="tx1"/>
                </a:solidFill>
                <a:effectLst/>
                <a:latin typeface="-apple-system"/>
              </a:rPr>
              <a:t>RawQueryTests</a:t>
            </a:r>
            <a:r>
              <a:rPr lang="en-US" b="0" i="0" dirty="0">
                <a:solidFill>
                  <a:schemeClr val="tx1"/>
                </a:solidFill>
                <a:effectLst/>
                <a:latin typeface="-apple-system"/>
              </a:rPr>
              <a:t> that has two methods</a:t>
            </a:r>
          </a:p>
          <a:p>
            <a:pPr marL="742950" lvl="1" indent="-285750" algn="l">
              <a:buFont typeface="+mj-lt"/>
              <a:buAutoNum type="arabicPeriod"/>
            </a:pPr>
            <a:r>
              <a:rPr lang="en-US" b="0" i="0" dirty="0" err="1">
                <a:solidFill>
                  <a:schemeClr val="tx1"/>
                </a:solidFill>
                <a:effectLst/>
                <a:latin typeface="-apple-system"/>
              </a:rPr>
              <a:t>test_pyformat_params</a:t>
            </a:r>
            <a:endParaRPr lang="en-US" b="0" i="0" dirty="0">
              <a:solidFill>
                <a:schemeClr val="tx1"/>
              </a:solidFill>
              <a:effectLst/>
              <a:latin typeface="-apple-system"/>
            </a:endParaRPr>
          </a:p>
          <a:p>
            <a:pPr marL="742950" lvl="1" indent="-285750" algn="l">
              <a:buFont typeface="+mj-lt"/>
              <a:buAutoNum type="arabicPeriod"/>
            </a:pPr>
            <a:endParaRPr lang="en-US" b="0" i="0" dirty="0">
              <a:solidFill>
                <a:schemeClr val="tx1"/>
              </a:solidFill>
              <a:effectLst/>
              <a:latin typeface="-apple-system"/>
            </a:endParaRPr>
          </a:p>
          <a:p>
            <a:pPr marL="742950" lvl="1" indent="-285750" algn="l">
              <a:buFont typeface="+mj-lt"/>
              <a:buAutoNum type="arabicPeriod"/>
            </a:pPr>
            <a:r>
              <a:rPr lang="en-US" b="0" i="0" dirty="0" err="1">
                <a:solidFill>
                  <a:schemeClr val="tx1"/>
                </a:solidFill>
                <a:effectLst/>
                <a:latin typeface="-apple-system"/>
              </a:rPr>
              <a:t>test_query_representation</a:t>
            </a: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18048094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BUT, in looking at </a:t>
            </a:r>
            <a:r>
              <a:rPr lang="en-US" sz="1200" dirty="0" err="1">
                <a:solidFill>
                  <a:schemeClr val="tx1"/>
                </a:solidFill>
                <a:latin typeface="-apple-system"/>
              </a:rPr>
              <a:t>test_pyformat_params</a:t>
            </a: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I see this decorator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r>
              <a:rPr lang="en-US" dirty="0" err="1">
                <a:solidFill>
                  <a:schemeClr val="tx1"/>
                </a:solidFill>
              </a:rPr>
              <a:t>skipUnlessDBFeature</a:t>
            </a:r>
            <a:r>
              <a:rPr lang="en-US" dirty="0">
                <a:solidFill>
                  <a:schemeClr val="tx1"/>
                </a:solidFill>
              </a:rPr>
              <a:t>("</a:t>
            </a:r>
            <a:r>
              <a:rPr lang="en-US" dirty="0" err="1">
                <a:solidFill>
                  <a:schemeClr val="tx1"/>
                </a:solidFill>
              </a:rPr>
              <a:t>supports_paramstyle_pyformat</a:t>
            </a:r>
            <a:r>
              <a:rPr lang="en-US" dirty="0">
                <a:solidFill>
                  <a:schemeClr val="tx1"/>
                </a:solidFill>
              </a:rPr>
              <a:t>")</a:t>
            </a:r>
            <a:r>
              <a:rPr lang="en-US" b="0" i="0" dirty="0">
                <a:solidFill>
                  <a:schemeClr val="tx1"/>
                </a:solidFill>
                <a:effectLst/>
                <a:latin typeface="-apple-system"/>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Since </a:t>
            </a:r>
            <a:r>
              <a:rPr lang="en-US" dirty="0" err="1">
                <a:solidFill>
                  <a:schemeClr val="tx1"/>
                </a:solidFill>
              </a:rPr>
              <a:t>supports_paramstyle_pyformat</a:t>
            </a:r>
            <a:r>
              <a:rPr lang="en-US" dirty="0">
                <a:solidFill>
                  <a:schemeClr val="tx1"/>
                </a:solidFill>
              </a:rPr>
              <a:t> = False for SQLite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a:t>
            </a:r>
            <a:r>
              <a:rPr lang="en-US" b="0" i="0" dirty="0">
                <a:solidFill>
                  <a:schemeClr val="tx1"/>
                </a:solidFill>
                <a:effectLst/>
                <a:latin typeface="-apple-system"/>
              </a:rPr>
              <a:t>will cause the test to be skipped</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1231668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in order for the tests to check what is happening it looks like I have to:</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Add my proposed code</a:t>
            </a:r>
          </a:p>
          <a:p>
            <a:pPr algn="l">
              <a:buFont typeface="+mj-lt"/>
              <a:buAutoNum type="arabicPeriod"/>
            </a:pPr>
            <a:r>
              <a:rPr lang="en-US" b="0" i="0" dirty="0">
                <a:solidFill>
                  <a:schemeClr val="tx1"/>
                </a:solidFill>
                <a:effectLst/>
                <a:latin typeface="-apple-system"/>
              </a:rPr>
              <a:t>Change the flag for </a:t>
            </a:r>
            <a:r>
              <a:rPr lang="en-US" b="0" i="0" dirty="0" err="1">
                <a:solidFill>
                  <a:schemeClr val="tx1"/>
                </a:solidFill>
                <a:effectLst/>
                <a:latin typeface="-apple-system"/>
              </a:rPr>
              <a:t>supports_paramstyle_pyformat</a:t>
            </a:r>
            <a:r>
              <a:rPr lang="en-US" b="0" i="0" dirty="0">
                <a:solidFill>
                  <a:schemeClr val="tx1"/>
                </a:solidFill>
                <a:effectLst/>
                <a:latin typeface="-apple-system"/>
              </a:rPr>
              <a:t> from False to True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39293728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Based on the tests discovered above, it doesn’t look like new tests are needed</a:t>
            </a:r>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588424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Here I am … I had *slightly* longer hair then </a:t>
            </a:r>
            <a:r>
              <a:rPr lang="en-US" dirty="0">
                <a:sym typeface="Wingdings" pitchFamily="2" charset="2"/>
              </a:rPr>
              <a:t>and had maybe a little less gray in my beard</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1783521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Before changing the code, let’s see the outcome of running the two tests above</a:t>
            </a:r>
          </a:p>
          <a:p>
            <a:endParaRPr lang="en-US" dirty="0">
              <a:solidFill>
                <a:schemeClr val="tx1"/>
              </a:solidFill>
            </a:endParaRPr>
          </a:p>
          <a:p>
            <a:r>
              <a:rPr lang="en-US" dirty="0">
                <a:solidFill>
                  <a:schemeClr val="tx1"/>
                </a:solidFill>
              </a:rPr>
              <a:t>So we’ll run just the two tests using this command</a:t>
            </a:r>
          </a:p>
          <a:p>
            <a:endParaRPr lang="en-US" dirty="0">
              <a:solidFill>
                <a:schemeClr val="tx1"/>
              </a:solidFill>
            </a:endParaRPr>
          </a:p>
          <a:p>
            <a:r>
              <a:rPr lang="en-US" dirty="0">
                <a:solidFill>
                  <a:schemeClr val="tx1"/>
                </a:solidFill>
              </a:rPr>
              <a:t>Here we’re using the Django test runner, and using the k flag to specify the tests to run</a:t>
            </a: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26231899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tx1"/>
                </a:solidFill>
              </a:rPr>
              <a:t>Since </a:t>
            </a:r>
            <a:r>
              <a:rPr lang="en-US" sz="1200" dirty="0" err="1">
                <a:solidFill>
                  <a:schemeClr val="tx1"/>
                </a:solidFill>
                <a:latin typeface="Inconsolata NF" pitchFamily="49" charset="77"/>
              </a:rPr>
              <a:t>supports_paramstyle_pyformat</a:t>
            </a:r>
            <a:r>
              <a:rPr lang="en-US" sz="1200" dirty="0">
                <a:solidFill>
                  <a:schemeClr val="tx1"/>
                </a:solidFill>
                <a:latin typeface="-apple-system"/>
              </a:rPr>
              <a:t> = </a:t>
            </a:r>
            <a:r>
              <a:rPr lang="en-US" sz="1200" dirty="0">
                <a:solidFill>
                  <a:schemeClr val="tx1"/>
                </a:solidFill>
                <a:latin typeface="Inconsolata NF" pitchFamily="49" charset="77"/>
              </a:rPr>
              <a:t>False</a:t>
            </a:r>
          </a:p>
          <a:p>
            <a:pPr marL="0" indent="0">
              <a:buFont typeface="Arial" panose="020B0604020202020204" pitchFamily="34" charset="0"/>
              <a:buNone/>
            </a:pPr>
            <a:endParaRPr lang="en-US" sz="1200" dirty="0">
              <a:solidFill>
                <a:schemeClr val="tx1"/>
              </a:solidFill>
              <a:latin typeface="Inconsolata NF" pitchFamily="49" charset="77"/>
            </a:endParaRPr>
          </a:p>
          <a:p>
            <a:pPr marL="0" indent="0">
              <a:buFont typeface="Arial" panose="020B0604020202020204" pitchFamily="34" charset="0"/>
              <a:buNone/>
            </a:pPr>
            <a:r>
              <a:rPr lang="en-US" sz="1200" dirty="0">
                <a:solidFill>
                  <a:schemeClr val="tx1"/>
                </a:solidFill>
                <a:latin typeface="Inconsolata NF" pitchFamily="49" charset="77"/>
              </a:rPr>
              <a:t>The test </a:t>
            </a:r>
            <a:r>
              <a:rPr lang="en-US" sz="1200" dirty="0" err="1">
                <a:solidFill>
                  <a:schemeClr val="tx1"/>
                </a:solidFill>
                <a:latin typeface="Inconsolata NF" pitchFamily="49" charset="77"/>
              </a:rPr>
              <a:t>test_pyformat_params</a:t>
            </a:r>
            <a:r>
              <a:rPr lang="en-US" sz="1200" dirty="0">
                <a:solidFill>
                  <a:schemeClr val="tx1"/>
                </a:solidFill>
                <a:latin typeface="Inconsolata NF" pitchFamily="49" charset="77"/>
              </a:rPr>
              <a:t> should be skipped</a:t>
            </a:r>
          </a:p>
          <a:p>
            <a:pPr marL="0" indent="0">
              <a:buFont typeface="Arial" panose="020B0604020202020204" pitchFamily="34" charset="0"/>
              <a:buNone/>
            </a:pPr>
            <a:endParaRPr lang="en-US" sz="1200" dirty="0">
              <a:solidFill>
                <a:schemeClr val="tx1"/>
              </a:solidFill>
              <a:latin typeface="Inconsolata NF" pitchFamily="49" charset="77"/>
            </a:endParaRPr>
          </a:p>
          <a:p>
            <a:pPr marL="0" indent="0">
              <a:buFont typeface="Arial" panose="020B0604020202020204" pitchFamily="34" charset="0"/>
              <a:buNone/>
            </a:pPr>
            <a:r>
              <a:rPr lang="en-US" sz="1200" dirty="0">
                <a:solidFill>
                  <a:schemeClr val="tx1"/>
                </a:solidFill>
                <a:latin typeface="Inconsolata NF" pitchFamily="49" charset="77"/>
              </a:rPr>
              <a:t>While the test </a:t>
            </a:r>
            <a:r>
              <a:rPr lang="en-US" sz="1200" dirty="0" err="1">
                <a:solidFill>
                  <a:schemeClr val="tx1"/>
                </a:solidFill>
                <a:latin typeface="Inconsolata NF" pitchFamily="49" charset="77"/>
              </a:rPr>
              <a:t>test_query_representation</a:t>
            </a:r>
            <a:r>
              <a:rPr lang="en-US" sz="1200" dirty="0">
                <a:solidFill>
                  <a:schemeClr val="tx1"/>
                </a:solidFill>
                <a:latin typeface="Inconsolata NF" pitchFamily="49" charset="77"/>
              </a:rPr>
              <a:t> should pass</a:t>
            </a:r>
          </a:p>
          <a:p>
            <a:pPr marL="0" indent="0" algn="l">
              <a:buFont typeface="Arial" panose="020B0604020202020204" pitchFamily="34" charset="0"/>
              <a:buNone/>
            </a:pP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844189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skipped denoted with the s</a:t>
            </a:r>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2157265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passed denoted with the .</a:t>
            </a: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17143056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When working on testing in a </a:t>
            </a:r>
            <a:r>
              <a:rPr lang="en-US" dirty="0" err="1">
                <a:solidFill>
                  <a:schemeClr val="tx1"/>
                </a:solidFill>
              </a:rPr>
              <a:t>sitation</a:t>
            </a:r>
            <a:r>
              <a:rPr lang="en-US" dirty="0">
                <a:solidFill>
                  <a:schemeClr val="tx1"/>
                </a:solidFill>
              </a:rPr>
              <a:t> like this, the strategy I use is something I’m calling a Possible States Testing Matrix. I’m not sure where I got that idea or term from, but I’m sure I didn’t come up with it on my own</a:t>
            </a:r>
          </a:p>
          <a:p>
            <a:endParaRPr lang="en-US" dirty="0">
              <a:solidFill>
                <a:schemeClr val="tx1"/>
              </a:solidFill>
            </a:endParaRPr>
          </a:p>
          <a:p>
            <a:r>
              <a:rPr lang="en-US" dirty="0">
                <a:solidFill>
                  <a:schemeClr val="tx1"/>
                </a:solidFill>
              </a:rPr>
              <a:t>What are our possible states? </a:t>
            </a:r>
          </a:p>
          <a:p>
            <a:endParaRPr lang="en-US" dirty="0">
              <a:solidFill>
                <a:schemeClr val="tx1"/>
              </a:solidFill>
            </a:endParaRPr>
          </a:p>
          <a:p>
            <a:r>
              <a:rPr lang="en-US" dirty="0">
                <a:solidFill>
                  <a:schemeClr val="tx1"/>
                </a:solidFill>
              </a:rPr>
              <a:t>The original state, that is</a:t>
            </a:r>
          </a:p>
          <a:p>
            <a:endParaRPr lang="en-US" dirty="0">
              <a:solidFill>
                <a:schemeClr val="tx1"/>
              </a:solidFill>
            </a:endParaRPr>
          </a:p>
          <a:p>
            <a:r>
              <a:rPr lang="en-US" dirty="0">
                <a:solidFill>
                  <a:schemeClr val="tx1"/>
                </a:solidFill>
              </a:rPr>
              <a:t>Flag is False</a:t>
            </a:r>
          </a:p>
          <a:p>
            <a:endParaRPr lang="en-US" dirty="0">
              <a:solidFill>
                <a:schemeClr val="tx1"/>
              </a:solidFill>
            </a:endParaRPr>
          </a:p>
          <a:p>
            <a:r>
              <a:rPr lang="en-US" dirty="0">
                <a:solidFill>
                  <a:schemeClr val="tx1"/>
                </a:solidFill>
              </a:rPr>
              <a:t>With the original code</a:t>
            </a:r>
          </a:p>
          <a:p>
            <a:endParaRPr lang="en-US" dirty="0">
              <a:solidFill>
                <a:schemeClr val="tx1"/>
              </a:solidFill>
            </a:endParaRPr>
          </a:p>
          <a:p>
            <a:r>
              <a:rPr lang="en-US" dirty="0">
                <a:solidFill>
                  <a:schemeClr val="tx1"/>
                </a:solidFill>
              </a:rPr>
              <a:t>Here 1 test should pass and 1 test should be skipped</a:t>
            </a:r>
          </a:p>
          <a:p>
            <a:endParaRPr lang="en-US" dirty="0">
              <a:solidFill>
                <a:schemeClr val="tx1"/>
              </a:solidFill>
            </a:endParaRPr>
          </a:p>
          <a:p>
            <a:r>
              <a:rPr lang="en-US" dirty="0">
                <a:solidFill>
                  <a:schemeClr val="tx1"/>
                </a:solidFill>
              </a:rPr>
              <a:t>A broken state, that is, when the Flag is set to true with the original code where 1 test should pass and 1 test should fail. This is why the bug exists in the first place!</a:t>
            </a:r>
          </a:p>
          <a:p>
            <a:endParaRPr lang="en-US" dirty="0">
              <a:solidFill>
                <a:schemeClr val="tx1"/>
              </a:solidFill>
            </a:endParaRPr>
          </a:p>
          <a:p>
            <a:r>
              <a:rPr lang="en-US" dirty="0">
                <a:solidFill>
                  <a:schemeClr val="tx1"/>
                </a:solidFill>
              </a:rPr>
              <a:t>A ‘check’ state where the flag is set to False, and the code is updated. Here, as in the original state, we should have 1 test pass and 1 test be skipped</a:t>
            </a:r>
          </a:p>
          <a:p>
            <a:endParaRPr lang="en-US" dirty="0">
              <a:solidFill>
                <a:schemeClr val="tx1"/>
              </a:solidFill>
            </a:endParaRPr>
          </a:p>
          <a:p>
            <a:r>
              <a:rPr lang="en-US" dirty="0">
                <a:solidFill>
                  <a:schemeClr val="tx1"/>
                </a:solidFill>
              </a:rPr>
              <a:t>And finally, the desired state, where the flag is set to True with the updated code. Here we should have 2 passing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14233065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I’m only focusing on two tests during development, </a:t>
            </a:r>
          </a:p>
          <a:p>
            <a:endParaRPr lang="en-US" dirty="0">
              <a:solidFill>
                <a:schemeClr val="tx1"/>
              </a:solidFill>
            </a:endParaRPr>
          </a:p>
          <a:p>
            <a:r>
              <a:rPr lang="en-US" dirty="0">
                <a:solidFill>
                  <a:schemeClr val="tx1"/>
                </a:solidFill>
              </a:rPr>
              <a:t>ACTION: next bullet</a:t>
            </a:r>
          </a:p>
          <a:p>
            <a:endParaRPr lang="en-US" dirty="0">
              <a:solidFill>
                <a:schemeClr val="tx1"/>
              </a:solidFill>
            </a:endParaRPr>
          </a:p>
          <a:p>
            <a:r>
              <a:rPr lang="en-US" dirty="0">
                <a:solidFill>
                  <a:schemeClr val="tx1"/>
                </a:solidFill>
              </a:rPr>
              <a:t>We also need to make sure that the entire test suite passes!</a:t>
            </a:r>
          </a:p>
          <a:p>
            <a:endParaRPr lang="en-US" dirty="0">
              <a:solidFill>
                <a:schemeClr val="tx1"/>
              </a:solidFill>
            </a:endParaRPr>
          </a:p>
          <a:p>
            <a:r>
              <a:rPr lang="en-US" dirty="0">
                <a:solidFill>
                  <a:schemeClr val="tx1"/>
                </a:solidFill>
              </a:rPr>
              <a:t>So, after those two tests had passed I did run the entire test suite, and it did continue to pass</a:t>
            </a:r>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11134954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bullet points</a:t>
            </a:r>
          </a:p>
          <a:p>
            <a:endParaRPr lang="en-US" dirty="0"/>
          </a:p>
          <a:p>
            <a:r>
              <a:rPr lang="en-US" dirty="0"/>
              <a:t>Now, I’ve said ‘Write down what you learned’ a couple of times, but for me it was one of the most important parts of this process</a:t>
            </a:r>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28794421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Slow Down Count to three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Write down what you’re learning as you’re learning … because we all do this, right?</a:t>
            </a:r>
          </a:p>
          <a:p>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didn’t until working on this issue.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was inspired by a talk given by Simon Willison 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2022 titled,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talk included an idea called Simon calls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is another talk I highly recommend watching and implementing the public notes idea</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said, this was the first time I used the idea,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I've used it a few more times since then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try to learn about a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I’ve even started doing it at my day-job</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88</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OK, great, but what ARE Public Notes?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Essentially you use an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my case a GitHub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a spot to work through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 problem </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89</a:t>
            </a:fld>
            <a:endParaRPr lang="en-US"/>
          </a:p>
        </p:txBody>
      </p:sp>
    </p:spTree>
    <p:extLst>
      <p:ext uri="{BB962C8B-B14F-4D97-AF65-F5344CB8AC3E}">
        <p14:creationId xmlns:p14="http://schemas.microsoft.com/office/powerpoint/2010/main" val="73448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look for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that met that criteria,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leave yourself tips,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breadcrumbs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 whatever you want call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what you’ve tried and learned, </a:t>
            </a:r>
          </a:p>
          <a:p>
            <a:endParaRPr lang="en-US" b="0" dirty="0">
              <a:solidFill>
                <a:schemeClr val="tx1"/>
              </a:solidFill>
              <a:effectLst/>
              <a:latin typeface="Inconsolata NF Regular" pitchFamily="49" charset="77"/>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90</a:t>
            </a:fld>
            <a:endParaRPr lang="en-US"/>
          </a:p>
        </p:txBody>
      </p:sp>
    </p:spTree>
    <p:extLst>
      <p:ext uri="{BB962C8B-B14F-4D97-AF65-F5344CB8AC3E}">
        <p14:creationId xmlns:p14="http://schemas.microsoft.com/office/powerpoint/2010/main" val="11307980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basically doing what you would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91</a:t>
            </a:fld>
            <a:endParaRPr lang="en-US"/>
          </a:p>
        </p:txBody>
      </p:sp>
    </p:spTree>
    <p:extLst>
      <p:ext uri="{BB962C8B-B14F-4D97-AF65-F5344CB8AC3E}">
        <p14:creationId xmlns:p14="http://schemas.microsoft.com/office/powerpoint/2010/main" val="2592366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In my notes there’s a lot of back and forth, a feeling going two steps backward, and then 1 step forward kind of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even looking at it now, I can see my thought process for how the bug ended up getting fixed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were it not for the Public Notes I’m not sure I would have been able to give this talk</a:t>
            </a:r>
          </a:p>
        </p:txBody>
      </p:sp>
      <p:sp>
        <p:nvSpPr>
          <p:cNvPr id="4" name="Slide Number Placeholder 3"/>
          <p:cNvSpPr>
            <a:spLocks noGrp="1"/>
          </p:cNvSpPr>
          <p:nvPr>
            <p:ph type="sldNum" sz="quarter" idx="5"/>
          </p:nvPr>
        </p:nvSpPr>
        <p:spPr/>
        <p:txBody>
          <a:bodyPr/>
          <a:lstStyle/>
          <a:p>
            <a:fld id="{5B105CD6-096C-EA40-9B31-0FFB08AC29C0}" type="slidenum">
              <a:rPr lang="en-US" smtClean="0"/>
              <a:t>92</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is a short video of my Public Notes on GitHub</a:t>
            </a:r>
          </a:p>
          <a:p>
            <a:endParaRPr lang="en-US" dirty="0">
              <a:solidFill>
                <a:schemeClr val="tx1"/>
              </a:solidFill>
            </a:endParaRPr>
          </a:p>
          <a:p>
            <a:r>
              <a:rPr lang="en-US" dirty="0">
                <a:solidFill>
                  <a:schemeClr val="tx1"/>
                </a:solidFill>
              </a:rPr>
              <a:t>I have 40 comments </a:t>
            </a:r>
          </a:p>
          <a:p>
            <a:endParaRPr lang="en-US" dirty="0">
              <a:solidFill>
                <a:schemeClr val="tx1"/>
              </a:solidFill>
            </a:endParaRPr>
          </a:p>
          <a:p>
            <a:r>
              <a:rPr lang="en-US" dirty="0">
                <a:solidFill>
                  <a:schemeClr val="tx1"/>
                </a:solidFill>
              </a:rPr>
              <a:t>as a conversation to myself, </a:t>
            </a:r>
          </a:p>
          <a:p>
            <a:endParaRPr lang="en-US" dirty="0">
              <a:solidFill>
                <a:schemeClr val="tx1"/>
              </a:solidFill>
            </a:endParaRPr>
          </a:p>
          <a:p>
            <a:r>
              <a:rPr lang="en-US" dirty="0">
                <a:solidFill>
                  <a:schemeClr val="tx1"/>
                </a:solidFill>
              </a:rPr>
              <a:t>back and forth </a:t>
            </a:r>
          </a:p>
          <a:p>
            <a:endParaRPr lang="en-US" dirty="0">
              <a:solidFill>
                <a:schemeClr val="tx1"/>
              </a:solidFill>
            </a:endParaRPr>
          </a:p>
          <a:p>
            <a:r>
              <a:rPr lang="en-US" dirty="0">
                <a:solidFill>
                  <a:schemeClr val="tx1"/>
                </a:solidFill>
              </a:rPr>
              <a:t>from Oct 30, 2022 </a:t>
            </a:r>
          </a:p>
          <a:p>
            <a:endParaRPr lang="en-US" dirty="0">
              <a:solidFill>
                <a:schemeClr val="tx1"/>
              </a:solidFill>
            </a:endParaRPr>
          </a:p>
          <a:p>
            <a:r>
              <a:rPr lang="en-US" dirty="0">
                <a:solidFill>
                  <a:schemeClr val="tx1"/>
                </a:solidFill>
              </a:rPr>
              <a:t>to Nov 8, 2022 </a:t>
            </a:r>
          </a:p>
          <a:p>
            <a:endParaRPr lang="en-US" dirty="0">
              <a:solidFill>
                <a:schemeClr val="tx1"/>
              </a:solidFill>
            </a:endParaRPr>
          </a:p>
          <a:p>
            <a:r>
              <a:rPr lang="en-US" dirty="0">
                <a:solidFill>
                  <a:schemeClr val="tx1"/>
                </a:solidFill>
              </a:rPr>
              <a:t>That’s just 10 days … </a:t>
            </a:r>
          </a:p>
        </p:txBody>
      </p:sp>
      <p:sp>
        <p:nvSpPr>
          <p:cNvPr id="4" name="Slide Number Placeholder 3"/>
          <p:cNvSpPr>
            <a:spLocks noGrp="1"/>
          </p:cNvSpPr>
          <p:nvPr>
            <p:ph type="sldNum" sz="quarter" idx="5"/>
          </p:nvPr>
        </p:nvSpPr>
        <p:spPr/>
        <p:txBody>
          <a:bodyPr/>
          <a:lstStyle/>
          <a:p>
            <a:fld id="{5B105CD6-096C-EA40-9B31-0FFB08AC29C0}" type="slidenum">
              <a:rPr lang="en-US" smtClean="0"/>
              <a:t>93</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We’ve spent a bit of time getting here, but what was ‘The Fix’?</a:t>
            </a:r>
          </a:p>
        </p:txBody>
      </p:sp>
      <p:sp>
        <p:nvSpPr>
          <p:cNvPr id="4" name="Slide Number Placeholder 3"/>
          <p:cNvSpPr>
            <a:spLocks noGrp="1"/>
          </p:cNvSpPr>
          <p:nvPr>
            <p:ph type="sldNum" sz="quarter" idx="5"/>
          </p:nvPr>
        </p:nvSpPr>
        <p:spPr/>
        <p:txBody>
          <a:bodyPr/>
          <a:lstStyle/>
          <a:p>
            <a:fld id="{5B105CD6-096C-EA40-9B31-0FFB08AC29C0}" type="slidenum">
              <a:rPr lang="en-US" smtClean="0"/>
              <a:t>94</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Recall the feedback given by Shia about the use of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95</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Which I adapted for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96</a:t>
            </a:fld>
            <a:endParaRPr lang="en-US"/>
          </a:p>
        </p:txBody>
      </p:sp>
    </p:spTree>
    <p:extLst>
      <p:ext uri="{BB962C8B-B14F-4D97-AF65-F5344CB8AC3E}">
        <p14:creationId xmlns:p14="http://schemas.microsoft.com/office/powerpoint/2010/main" val="20476780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execute method</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97</a:t>
            </a:fld>
            <a:endParaRPr lang="en-US"/>
          </a:p>
        </p:txBody>
      </p:sp>
    </p:spTree>
    <p:extLst>
      <p:ext uri="{BB962C8B-B14F-4D97-AF65-F5344CB8AC3E}">
        <p14:creationId xmlns:p14="http://schemas.microsoft.com/office/powerpoint/2010/main" val="41384322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a:t>
            </a:r>
            <a:r>
              <a:rPr lang="en-US" dirty="0" err="1"/>
              <a:t>executemany</a:t>
            </a:r>
            <a:r>
              <a:rPr lang="en-US" dirty="0"/>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98</a:t>
            </a:fld>
            <a:endParaRPr lang="en-US"/>
          </a:p>
        </p:txBody>
      </p:sp>
    </p:spTree>
    <p:extLst>
      <p:ext uri="{BB962C8B-B14F-4D97-AF65-F5344CB8AC3E}">
        <p14:creationId xmlns:p14="http://schemas.microsoft.com/office/powerpoint/2010/main" val="17310033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leaving </a:t>
            </a:r>
            <a:r>
              <a:rPr lang="en-US" dirty="0" err="1">
                <a:solidFill>
                  <a:schemeClr val="tx1"/>
                </a:solidFill>
              </a:rPr>
              <a:t>convert_query</a:t>
            </a:r>
            <a:r>
              <a:rPr lang="en-US" dirty="0">
                <a:solidFill>
                  <a:schemeClr val="tx1"/>
                </a:solidFill>
              </a:rPr>
              <a:t> unchanged</a:t>
            </a:r>
          </a:p>
          <a:p>
            <a:endParaRPr lang="en-US" dirty="0">
              <a:solidFill>
                <a:schemeClr val="tx1"/>
              </a:solidFill>
            </a:endParaRPr>
          </a:p>
          <a:p>
            <a:r>
              <a:rPr lang="en-US" dirty="0">
                <a:solidFill>
                  <a:schemeClr val="tx1"/>
                </a:solidFill>
              </a:rPr>
              <a:t>As a reminder, here is the the original code for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99</a:t>
            </a:fld>
            <a:endParaRPr lang="en-US"/>
          </a:p>
        </p:txBody>
      </p:sp>
    </p:spTree>
    <p:extLst>
      <p:ext uri="{BB962C8B-B14F-4D97-AF65-F5344CB8AC3E}">
        <p14:creationId xmlns:p14="http://schemas.microsoft.com/office/powerpoint/2010/main" val="336095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0" i="0" baseline="0">
                <a:solidFill>
                  <a:schemeClr val="tx1"/>
                </a:solidFill>
                <a:latin typeface="+mj-lt"/>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10/12/23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10/12/23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mastodon.social/@ryancheley" TargetMode="External"/><Relationship Id="rId7" Type="http://schemas.openxmlformats.org/officeDocument/2006/relationships/image" Target="../media/image18.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effectLst/>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normAutofit/>
          </a:bodyPr>
          <a:lstStyle/>
          <a:p>
            <a:r>
              <a:rPr lang="en-US" sz="3600" b="1" dirty="0">
                <a:latin typeface="+mj-lt"/>
              </a:rPr>
              <a:t>H</a:t>
            </a:r>
            <a:r>
              <a:rPr lang="en-US" sz="3600" b="1" dirty="0">
                <a:effectLst/>
                <a:latin typeface="+mj-lt"/>
              </a:rPr>
              <a:t>ow I learned to stop worrying and just try to fix an ORM Bug</a:t>
            </a:r>
            <a:br>
              <a:rPr lang="en-US" sz="3600" b="0" dirty="0">
                <a:effectLst/>
                <a:latin typeface="+mj-lt"/>
              </a:rPr>
            </a:br>
            <a:endParaRPr lang="en-US" sz="3600" dirty="0">
              <a:latin typeface="+mj-lt"/>
            </a:endParaRPr>
          </a:p>
        </p:txBody>
      </p:sp>
    </p:spTree>
    <p:extLst>
      <p:ext uri="{BB962C8B-B14F-4D97-AF65-F5344CB8AC3E}">
        <p14:creationId xmlns:p14="http://schemas.microsoft.com/office/powerpoint/2010/main" val="26267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pPr algn="ctr"/>
            <a:r>
              <a:rPr lang="en-US" b="1" dirty="0">
                <a:effectLst/>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normAutofit fontScale="92500" lnSpcReduction="10000"/>
          </a:bodyPr>
          <a:lstStyle/>
          <a:p>
            <a:pPr>
              <a:lnSpc>
                <a:spcPct val="150000"/>
              </a:lnSpc>
            </a:pPr>
            <a:r>
              <a:rPr lang="en-US" dirty="0"/>
              <a:t>Old? </a:t>
            </a:r>
          </a:p>
          <a:p>
            <a:pPr lvl="1">
              <a:lnSpc>
                <a:spcPct val="150000"/>
              </a:lnSpc>
            </a:pPr>
            <a:r>
              <a:rPr lang="en-US" dirty="0"/>
              <a:t>January of 2009</a:t>
            </a:r>
          </a:p>
          <a:p>
            <a:pPr>
              <a:lnSpc>
                <a:spcPct val="150000"/>
              </a:lnSpc>
            </a:pPr>
            <a:r>
              <a:rPr lang="en-US" dirty="0"/>
              <a:t>Straightforward(</a:t>
            </a:r>
            <a:r>
              <a:rPr lang="en-US" dirty="0" err="1"/>
              <a:t>ish</a:t>
            </a:r>
            <a:r>
              <a:rPr lang="en-US" dirty="0"/>
              <a:t>)</a:t>
            </a:r>
          </a:p>
          <a:p>
            <a:pPr lvl="1">
              <a:lnSpc>
                <a:spcPct val="150000"/>
              </a:lnSpc>
            </a:pPr>
            <a:r>
              <a:rPr lang="en-US" dirty="0"/>
              <a:t>SQLite</a:t>
            </a:r>
          </a:p>
          <a:p>
            <a:pPr>
              <a:lnSpc>
                <a:spcPct val="150000"/>
              </a:lnSpc>
            </a:pPr>
            <a:r>
              <a:rPr lang="en-US" dirty="0"/>
              <a:t>Ticket 10070</a:t>
            </a:r>
          </a:p>
          <a:p>
            <a:pPr lvl="1">
              <a:lnSpc>
                <a:spcPct val="150000"/>
              </a:lnSpc>
            </a:pPr>
            <a:r>
              <a:rPr lang="en-US" dirty="0"/>
              <a:t>Title: Named parameters not working on raw </a:t>
            </a:r>
            <a:r>
              <a:rPr lang="en-US" dirty="0" err="1"/>
              <a:t>sql</a:t>
            </a:r>
            <a:r>
              <a:rPr lang="en-US" dirty="0"/>
              <a:t> queries with </a:t>
            </a:r>
            <a:r>
              <a:rPr lang="en-US" dirty="0" err="1"/>
              <a:t>sqlite</a:t>
            </a:r>
            <a:endParaRPr lang="en-US" dirty="0"/>
          </a:p>
          <a:p>
            <a:pPr lvl="1">
              <a:lnSpc>
                <a:spcPct val="150000"/>
              </a:lnSpc>
            </a:pPr>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Duplication</a:t>
            </a:r>
          </a:p>
          <a:p>
            <a:pPr>
              <a:lnSpc>
                <a:spcPct val="150000"/>
              </a:lnSpc>
            </a:pPr>
            <a:r>
              <a:rPr lang="en-US" dirty="0"/>
              <a:t>Potential for incorrect conversion</a:t>
            </a:r>
          </a:p>
          <a:p>
            <a:pPr lvl="1">
              <a:lnSpc>
                <a:spcPct val="150000"/>
              </a:lnSpc>
            </a:pPr>
            <a:r>
              <a:rPr lang="en-US" dirty="0">
                <a:solidFill>
                  <a:schemeClr val="tx1"/>
                </a:solidFill>
              </a:rPr>
              <a:t>%(value)s to :value</a:t>
            </a:r>
          </a:p>
          <a:p>
            <a:pPr lvl="1">
              <a:lnSpc>
                <a:spcPct val="150000"/>
              </a:lnSpc>
            </a:pPr>
            <a:r>
              <a:rPr lang="en-US" dirty="0"/>
              <a:t>Also convert </a:t>
            </a:r>
            <a:r>
              <a:rPr lang="en-US" dirty="0">
                <a:solidFill>
                  <a:schemeClr val="tx1"/>
                </a:solidFill>
              </a:rPr>
              <a:t>%%s to %s</a:t>
            </a:r>
          </a:p>
          <a:p>
            <a:pPr lvl="1">
              <a:lnSpc>
                <a:spcPct val="150000"/>
              </a:lnSpc>
            </a:pPr>
            <a:r>
              <a:rPr lang="en-US" dirty="0"/>
              <a:t>Incorrect conversion to ‘?’</a:t>
            </a:r>
          </a:p>
        </p:txBody>
      </p:sp>
    </p:spTree>
    <p:extLst>
      <p:ext uri="{BB962C8B-B14F-4D97-AF65-F5344CB8AC3E}">
        <p14:creationId xmlns:p14="http://schemas.microsoft.com/office/powerpoint/2010/main" val="36913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Potential for poor performance</a:t>
            </a:r>
          </a:p>
          <a:p>
            <a:pPr>
              <a:lnSpc>
                <a:spcPct val="150000"/>
              </a:lnSpc>
            </a:pPr>
            <a:r>
              <a:rPr lang="en-US" dirty="0"/>
              <a:t>Materialized Generator</a:t>
            </a:r>
          </a:p>
          <a:p>
            <a:pPr>
              <a:lnSpc>
                <a:spcPct val="150000"/>
              </a:lnSpc>
            </a:pPr>
            <a:r>
              <a:rPr lang="en-US" dirty="0"/>
              <a:t>Pull Request to my Pull Request</a:t>
            </a:r>
          </a:p>
        </p:txBody>
      </p:sp>
    </p:spTree>
    <p:extLst>
      <p:ext uri="{BB962C8B-B14F-4D97-AF65-F5344CB8AC3E}">
        <p14:creationId xmlns:p14="http://schemas.microsoft.com/office/powerpoint/2010/main" val="8073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 *, names=None):</a:t>
            </a:r>
          </a:p>
          <a:p>
            <a:pPr marL="0" indent="0">
              <a:buNone/>
            </a:pPr>
            <a:r>
              <a:rPr lang="en-US" sz="2400" dirty="0">
                <a:latin typeface="Inconsolata NF" pitchFamily="49" charset="77"/>
              </a:rPr>
              <a:t>    if names is None:</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a:p>
            <a:pPr marL="0" indent="0">
              <a:buNone/>
            </a:pPr>
            <a:r>
              <a:rPr lang="en-US" sz="2400" dirty="0">
                <a:latin typeface="Inconsolata NF" pitchFamily="49" charset="77"/>
              </a:rPr>
              <a:t>    else:</a:t>
            </a:r>
          </a:p>
          <a:p>
            <a:pPr marL="0" indent="0">
              <a:buNone/>
            </a:pPr>
            <a:r>
              <a:rPr lang="en-US" sz="24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147918" y="1825625"/>
            <a:ext cx="11873753" cy="3284257"/>
          </a:xfrm>
          <a:solidFill>
            <a:srgbClr val="D5D9DB"/>
          </a:solidFill>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29122599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a:solidFill>
            <a:srgbClr val="D5D9DB"/>
          </a:solidFill>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a:t>
            </a:r>
          </a:p>
          <a:p>
            <a:pPr marL="0" indent="0">
              <a:buNone/>
            </a:pPr>
            <a:r>
              <a:rPr lang="en-US" sz="2000" dirty="0">
                <a:latin typeface="Inconsolata NF" pitchFamily="49" charset="77"/>
              </a:rPr>
              <a: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a:t>
            </a:r>
          </a:p>
        </p:txBody>
      </p:sp>
    </p:spTree>
    <p:extLst>
      <p:ext uri="{BB962C8B-B14F-4D97-AF65-F5344CB8AC3E}">
        <p14:creationId xmlns:p14="http://schemas.microsoft.com/office/powerpoint/2010/main" val="42877551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p>
        </p:txBody>
      </p:sp>
      <p:pic>
        <p:nvPicPr>
          <p:cNvPr id="7" name="Content Placeholder 6" descr="The full diff of the convert_query method from GitHub">
            <a:extLst>
              <a:ext uri="{FF2B5EF4-FFF2-40B4-BE49-F238E27FC236}">
                <a16:creationId xmlns:a16="http://schemas.microsoft.com/office/drawing/2014/main" id="{1511664B-324C-E31F-C8E8-A95F2BCF758F}"/>
              </a:ext>
            </a:extLst>
          </p:cNvPr>
          <p:cNvPicPr>
            <a:picLocks noGrp="1" noChangeAspect="1"/>
          </p:cNvPicPr>
          <p:nvPr>
            <p:ph idx="1"/>
          </p:nvPr>
        </p:nvPicPr>
        <p:blipFill>
          <a:blip r:embed="rId3"/>
          <a:stretch>
            <a:fillRect/>
          </a:stretch>
        </p:blipFill>
        <p:spPr>
          <a:xfrm>
            <a:off x="546264" y="1983125"/>
            <a:ext cx="11099472" cy="2891750"/>
          </a:xfrm>
          <a:prstGeom prst="rect">
            <a:avLst/>
          </a:prstGeom>
        </p:spPr>
      </p:pic>
    </p:spTree>
    <p:extLst>
      <p:ext uri="{BB962C8B-B14F-4D97-AF65-F5344CB8AC3E}">
        <p14:creationId xmlns:p14="http://schemas.microsoft.com/office/powerpoint/2010/main" val="17699337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88C7619D-7CC5-093B-8947-9E8944737F25}"/>
              </a:ext>
            </a:extLst>
          </p:cNvPr>
          <p:cNvSpPr>
            <a:spLocks noGrp="1"/>
          </p:cNvSpPr>
          <p:nvPr>
            <p:ph idx="1"/>
          </p:nvPr>
        </p:nvSpPr>
        <p:spPr/>
        <p:txBody>
          <a:bodyPr/>
          <a:lstStyle/>
          <a:p>
            <a:endParaRPr lang="en-US"/>
          </a:p>
        </p:txBody>
      </p:sp>
      <p:pic>
        <p:nvPicPr>
          <p:cNvPr id="5" name="Picture 4" descr="The full diff of the execute method from GitHub">
            <a:extLst>
              <a:ext uri="{FF2B5EF4-FFF2-40B4-BE49-F238E27FC236}">
                <a16:creationId xmlns:a16="http://schemas.microsoft.com/office/drawing/2014/main" id="{74C3FAE9-801D-C338-304C-FFE7ABBAE5D0}"/>
              </a:ext>
            </a:extLst>
          </p:cNvPr>
          <p:cNvPicPr>
            <a:picLocks noChangeAspect="1"/>
          </p:cNvPicPr>
          <p:nvPr/>
        </p:nvPicPr>
        <p:blipFill>
          <a:blip r:embed="rId3"/>
          <a:stretch>
            <a:fillRect/>
          </a:stretch>
        </p:blipFill>
        <p:spPr>
          <a:xfrm>
            <a:off x="864421" y="2580371"/>
            <a:ext cx="10463158" cy="2841845"/>
          </a:xfrm>
          <a:prstGeom prst="rect">
            <a:avLst/>
          </a:prstGeom>
        </p:spPr>
      </p:pic>
    </p:spTree>
    <p:extLst>
      <p:ext uri="{BB962C8B-B14F-4D97-AF65-F5344CB8AC3E}">
        <p14:creationId xmlns:p14="http://schemas.microsoft.com/office/powerpoint/2010/main" val="3212215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74EDBA8B-330C-7991-01EE-D59F199B98C5}"/>
              </a:ext>
            </a:extLst>
          </p:cNvPr>
          <p:cNvSpPr>
            <a:spLocks noGrp="1"/>
          </p:cNvSpPr>
          <p:nvPr>
            <p:ph idx="1"/>
          </p:nvPr>
        </p:nvSpPr>
        <p:spPr/>
        <p:txBody>
          <a:bodyPr/>
          <a:lstStyle/>
          <a:p>
            <a:endParaRPr lang="en-US"/>
          </a:p>
        </p:txBody>
      </p:sp>
      <p:pic>
        <p:nvPicPr>
          <p:cNvPr id="5" name="Picture 4" descr="The full diff of the executemany method from GitHub">
            <a:extLst>
              <a:ext uri="{FF2B5EF4-FFF2-40B4-BE49-F238E27FC236}">
                <a16:creationId xmlns:a16="http://schemas.microsoft.com/office/drawing/2014/main" id="{35629E0E-8075-9777-372D-BD08DD4B4CFE}"/>
              </a:ext>
            </a:extLst>
          </p:cNvPr>
          <p:cNvPicPr>
            <a:picLocks noChangeAspect="1"/>
          </p:cNvPicPr>
          <p:nvPr/>
        </p:nvPicPr>
        <p:blipFill>
          <a:blip r:embed="rId3"/>
          <a:stretch>
            <a:fillRect/>
          </a:stretch>
        </p:blipFill>
        <p:spPr>
          <a:xfrm>
            <a:off x="459451" y="2102667"/>
            <a:ext cx="11273097" cy="3797253"/>
          </a:xfrm>
          <a:prstGeom prst="rect">
            <a:avLst/>
          </a:prstGeom>
        </p:spPr>
      </p:pic>
    </p:spTree>
    <p:extLst>
      <p:ext uri="{BB962C8B-B14F-4D97-AF65-F5344CB8AC3E}">
        <p14:creationId xmlns:p14="http://schemas.microsoft.com/office/powerpoint/2010/main" val="22207500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0" indent="0">
              <a:buNone/>
            </a:pPr>
            <a:r>
              <a:rPr lang="en-US" dirty="0">
                <a:latin typeface="Inconsolata NF" pitchFamily="49" charset="77"/>
              </a:rPr>
              <a:t>sqlite3.paramstyle</a:t>
            </a:r>
          </a:p>
          <a:p>
            <a:pPr marL="457200" lvl="1" indent="0">
              <a:buNone/>
            </a:pPr>
            <a:r>
              <a:rPr lang="en-US" dirty="0"/>
              <a:t>String constant stating the type of parameter marker formatting expected by the </a:t>
            </a:r>
            <a:r>
              <a:rPr lang="en-US" dirty="0">
                <a:highlight>
                  <a:srgbClr val="D5D9DB"/>
                </a:highlight>
                <a:latin typeface="Inconsolata NF" pitchFamily="49" charset="77"/>
              </a:rPr>
              <a:t>sqlite3</a:t>
            </a:r>
            <a:r>
              <a:rPr lang="en-US" dirty="0"/>
              <a:t> module. Required by the DB-API. Hard-coded to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t>.</a:t>
            </a:r>
          </a:p>
          <a:p>
            <a:pPr marL="457200" lvl="1" indent="0">
              <a:buNone/>
            </a:pPr>
            <a:endParaRPr lang="en-US" dirty="0"/>
          </a:p>
          <a:p>
            <a:pPr marL="457200" lvl="1" indent="0">
              <a:buNone/>
            </a:pPr>
            <a:r>
              <a:rPr lang="en-US" dirty="0">
                <a:highlight>
                  <a:srgbClr val="D5D9DB"/>
                </a:highlight>
              </a:rPr>
              <a:t>Note: The sqlite3 module supports both </a:t>
            </a:r>
            <a:r>
              <a:rPr lang="en-US" dirty="0">
                <a:highlight>
                  <a:srgbClr val="D5D9DB"/>
                </a:highlight>
                <a:latin typeface="Inconsolata NF" pitchFamily="49" charset="77"/>
              </a:rPr>
              <a:t>"</a:t>
            </a:r>
            <a:r>
              <a:rPr lang="en-US" dirty="0" err="1">
                <a:highlight>
                  <a:srgbClr val="FFFF00"/>
                </a:highlight>
                <a:latin typeface="Inconsolata NF" pitchFamily="49" charset="77"/>
              </a:rPr>
              <a:t>qmark</a:t>
            </a:r>
            <a:r>
              <a:rPr lang="en-US" dirty="0">
                <a:highlight>
                  <a:srgbClr val="D5D9DB"/>
                </a:highlight>
                <a:latin typeface="Inconsolata NF" pitchFamily="49" charset="77"/>
              </a:rPr>
              <a:t>"</a:t>
            </a:r>
            <a:r>
              <a:rPr lang="en-US" dirty="0">
                <a:highlight>
                  <a:srgbClr val="D5D9DB"/>
                </a:highlight>
              </a:rPr>
              <a:t> and </a:t>
            </a:r>
            <a:r>
              <a:rPr lang="en-US" dirty="0">
                <a:highlight>
                  <a:srgbClr val="D5D9DB"/>
                </a:highlight>
                <a:latin typeface="Inconsolata NF" pitchFamily="49" charset="77"/>
              </a:rPr>
              <a:t>”</a:t>
            </a:r>
            <a:r>
              <a:rPr lang="en-US" dirty="0">
                <a:highlight>
                  <a:srgbClr val="FFFF00"/>
                </a:highlight>
                <a:latin typeface="Inconsolata NF" pitchFamily="49" charset="77"/>
              </a:rPr>
              <a:t>numeric</a:t>
            </a:r>
            <a:r>
              <a:rPr lang="en-US" dirty="0">
                <a:highlight>
                  <a:srgbClr val="D5D9DB"/>
                </a:highlight>
                <a:latin typeface="Inconsolata NF" pitchFamily="49" charset="77"/>
              </a:rPr>
              <a:t>" DB-API parameter styles, because that is what the underlying SQLite library supports. However, the DB-API does not allow multiple values for the ”</a:t>
            </a:r>
            <a:r>
              <a:rPr lang="en-US" dirty="0" err="1">
                <a:highlight>
                  <a:srgbClr val="D5D9DB"/>
                </a:highlight>
                <a:latin typeface="Inconsolata NF" pitchFamily="49" charset="77"/>
              </a:rPr>
              <a:t>paramstyle</a:t>
            </a:r>
            <a:r>
              <a:rPr lang="en-US" dirty="0">
                <a:highlight>
                  <a:srgbClr val="D5D9DB"/>
                </a:highlight>
                <a:latin typeface="Inconsolata NF" pitchFamily="49" charset="77"/>
              </a:rPr>
              <a:t>" attribute</a:t>
            </a:r>
            <a:endParaRPr lang="en-US" dirty="0">
              <a:highlight>
                <a:srgbClr val="D5D9DB"/>
              </a:highlight>
            </a:endParaRPr>
          </a:p>
        </p:txBody>
      </p:sp>
    </p:spTree>
    <p:extLst>
      <p:ext uri="{BB962C8B-B14F-4D97-AF65-F5344CB8AC3E}">
        <p14:creationId xmlns:p14="http://schemas.microsoft.com/office/powerpoint/2010/main" val="221224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8F3B0-20AC-34DF-2634-C442769AA1EB}"/>
              </a:ext>
            </a:extLst>
          </p:cNvPr>
          <p:cNvSpPr txBox="1"/>
          <p:nvPr/>
        </p:nvSpPr>
        <p:spPr>
          <a:xfrm>
            <a:off x="367348" y="768626"/>
            <a:ext cx="11457304" cy="1569660"/>
          </a:xfrm>
          <a:prstGeom prst="rect">
            <a:avLst/>
          </a:prstGeom>
          <a:solidFill>
            <a:srgbClr val="F1FFF7"/>
          </a:solidFill>
        </p:spPr>
        <p:txBody>
          <a:bodyPr wrap="none" rtlCol="0">
            <a:spAutoFit/>
          </a:bodyPr>
          <a:lstStyle/>
          <a:p>
            <a:r>
              <a:rPr lang="en-US" sz="4800" dirty="0"/>
              <a:t>Owner: changed from </a:t>
            </a:r>
            <a:r>
              <a:rPr lang="en-US" sz="4800" i="1" dirty="0"/>
              <a:t>nobody</a:t>
            </a:r>
            <a:r>
              <a:rPr lang="en-US" sz="4800" dirty="0"/>
              <a:t> to </a:t>
            </a:r>
            <a:r>
              <a:rPr lang="en-US" sz="4800" i="1" dirty="0"/>
              <a:t>Ryan Cheley</a:t>
            </a:r>
          </a:p>
          <a:p>
            <a:r>
              <a:rPr lang="en-US" sz="4800" dirty="0"/>
              <a:t>Status: new -&gt; Assigned</a:t>
            </a:r>
          </a:p>
        </p:txBody>
      </p:sp>
      <p:sp>
        <p:nvSpPr>
          <p:cNvPr id="3" name="TextBox 2">
            <a:extLst>
              <a:ext uri="{FF2B5EF4-FFF2-40B4-BE49-F238E27FC236}">
                <a16:creationId xmlns:a16="http://schemas.microsoft.com/office/drawing/2014/main" id="{EE1629BD-D244-7C22-2C1E-05A110ECC339}"/>
              </a:ext>
            </a:extLst>
          </p:cNvPr>
          <p:cNvSpPr txBox="1"/>
          <p:nvPr/>
        </p:nvSpPr>
        <p:spPr>
          <a:xfrm>
            <a:off x="367348" y="2643480"/>
            <a:ext cx="11545725" cy="769441"/>
          </a:xfrm>
          <a:prstGeom prst="rect">
            <a:avLst/>
          </a:prstGeom>
          <a:noFill/>
        </p:spPr>
        <p:txBody>
          <a:bodyPr wrap="none" rtlCol="0">
            <a:spAutoFit/>
          </a:bodyPr>
          <a:lstStyle/>
          <a:p>
            <a:r>
              <a:rPr lang="en-US" sz="4400" dirty="0"/>
              <a:t>I’m at </a:t>
            </a:r>
            <a:r>
              <a:rPr lang="en-US" sz="4400" dirty="0" err="1"/>
              <a:t>DjangoCon</a:t>
            </a:r>
            <a:r>
              <a:rPr lang="en-US" sz="4400" dirty="0"/>
              <a:t> US and I’m looking at this Ticket</a:t>
            </a:r>
          </a:p>
        </p:txBody>
      </p:sp>
    </p:spTree>
    <p:extLst>
      <p:ext uri="{BB962C8B-B14F-4D97-AF65-F5344CB8AC3E}">
        <p14:creationId xmlns:p14="http://schemas.microsoft.com/office/powerpoint/2010/main" val="8979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a:solidFill>
            <a:srgbClr val="D5D9DB"/>
          </a:solidFill>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sqlite3 module supports both </a:t>
            </a:r>
            <a:r>
              <a:rPr lang="en-US" sz="3200" dirty="0">
                <a:highlight>
                  <a:srgbClr val="D5D9DB"/>
                </a:highlight>
                <a:latin typeface="Inconsolata NF" pitchFamily="49" charset="77"/>
              </a:rPr>
              <a:t>"</a:t>
            </a:r>
            <a:r>
              <a:rPr lang="en-US" sz="3200" dirty="0" err="1">
                <a:highlight>
                  <a:srgbClr val="D5D9DB"/>
                </a:highlight>
                <a:latin typeface="Inconsolata NF" pitchFamily="49" charset="77"/>
              </a:rPr>
              <a:t>qmark</a:t>
            </a:r>
            <a:r>
              <a:rPr lang="en-US" sz="3200" dirty="0">
                <a:highlight>
                  <a:srgbClr val="D5D9DB"/>
                </a:highlight>
                <a:latin typeface="Inconsolata NF" pitchFamily="49" charset="77"/>
              </a:rPr>
              <a:t>”, "numeric" and </a:t>
            </a:r>
            <a:r>
              <a:rPr lang="en-US" sz="6000" dirty="0">
                <a:highlight>
                  <a:srgbClr val="D5D9DB"/>
                </a:highlight>
                <a:latin typeface="Inconsolata NF" pitchFamily="49" charset="77"/>
              </a:rPr>
              <a:t>"</a:t>
            </a:r>
            <a:r>
              <a:rPr lang="en-US" sz="6000" dirty="0">
                <a:highlight>
                  <a:srgbClr val="FFFF00"/>
                </a:highlight>
                <a:latin typeface="Inconsolata NF" pitchFamily="49" charset="77"/>
              </a:rPr>
              <a:t>named</a:t>
            </a:r>
            <a:r>
              <a:rPr lang="en-US" sz="6000" dirty="0">
                <a:highlight>
                  <a:srgbClr val="D5D9DB"/>
                </a:highlight>
                <a:latin typeface="Inconsolata NF" pitchFamily="49" charset="77"/>
              </a:rPr>
              <a:t>"</a:t>
            </a:r>
            <a:r>
              <a:rPr lang="en-US" sz="3200" dirty="0">
                <a:highlight>
                  <a:srgbClr val="D5D9DB"/>
                </a:highlight>
                <a:latin typeface="Inconsolata NF" pitchFamily="49" charset="77"/>
              </a:rPr>
              <a:t> DB-API parameter styles, because that is what the underlying SQLite library supports. However, the DB-API does not allow multiple values for the ”</a:t>
            </a:r>
            <a:r>
              <a:rPr lang="en-US" sz="3200" dirty="0" err="1">
                <a:highlight>
                  <a:srgbClr val="D5D9DB"/>
                </a:highlight>
                <a:latin typeface="Inconsolata NF" pitchFamily="49" charset="77"/>
              </a:rPr>
              <a:t>paramstyle</a:t>
            </a:r>
            <a:r>
              <a:rPr lang="en-US" sz="3200" dirty="0">
                <a:highlight>
                  <a:srgbClr val="D5D9DB"/>
                </a:highlight>
                <a:latin typeface="Inconsolata NF" pitchFamily="49" charset="77"/>
              </a:rPr>
              <a:t>" attribute</a:t>
            </a:r>
            <a:endParaRPr lang="en-US" sz="3200" dirty="0">
              <a:highlight>
                <a:srgbClr val="D5D9DB"/>
              </a:highlight>
            </a:endParaRPr>
          </a:p>
        </p:txBody>
      </p:sp>
    </p:spTree>
    <p:extLst>
      <p:ext uri="{BB962C8B-B14F-4D97-AF65-F5344CB8AC3E}">
        <p14:creationId xmlns:p14="http://schemas.microsoft.com/office/powerpoint/2010/main" val="38643296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a:t>
            </a:r>
            <a:r>
              <a:rPr lang="en-US" sz="3200" dirty="0">
                <a:highlight>
                  <a:srgbClr val="FFFF00"/>
                </a:highlight>
                <a:latin typeface="Inconsolata NF" pitchFamily="49" charset="77"/>
              </a:rPr>
              <a:t>named</a:t>
            </a:r>
            <a:r>
              <a:rPr lang="en-US" sz="3200" dirty="0">
                <a:highlight>
                  <a:srgbClr val="D5D9DB"/>
                </a:highlight>
              </a:rPr>
              <a:t> DB-API parameter style is also supported</a:t>
            </a:r>
          </a:p>
        </p:txBody>
      </p:sp>
    </p:spTree>
    <p:extLst>
      <p:ext uri="{BB962C8B-B14F-4D97-AF65-F5344CB8AC3E}">
        <p14:creationId xmlns:p14="http://schemas.microsoft.com/office/powerpoint/2010/main" val="3899401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Identified fragility</a:t>
            </a:r>
          </a:p>
          <a:p>
            <a:pPr>
              <a:lnSpc>
                <a:spcPct val="150000"/>
              </a:lnSpc>
            </a:pPr>
            <a:r>
              <a:rPr lang="en-US" dirty="0"/>
              <a:t>Regex should be avoided</a:t>
            </a:r>
          </a:p>
          <a:p>
            <a:pPr>
              <a:lnSpc>
                <a:spcPct val="150000"/>
              </a:lnSpc>
            </a:pPr>
            <a:r>
              <a:rPr lang="en-US" dirty="0"/>
              <a:t>Starting point</a:t>
            </a:r>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Gave great Keynote at </a:t>
            </a:r>
            <a:r>
              <a:rPr lang="en-US" dirty="0" err="1"/>
              <a:t>DjangoCon</a:t>
            </a:r>
            <a:r>
              <a:rPr lang="en-US" dirty="0"/>
              <a:t> US 2022 on the State of the ORM</a:t>
            </a:r>
          </a:p>
          <a:p>
            <a:pPr>
              <a:lnSpc>
                <a:spcPct val="150000"/>
              </a:lnSpc>
            </a:pPr>
            <a:r>
              <a:rPr lang="en-US" dirty="0"/>
              <a:t>Awesome introduction on ORM structure at Sprints</a:t>
            </a:r>
          </a:p>
          <a:p>
            <a:pPr>
              <a:lnSpc>
                <a:spcPct val="150000"/>
              </a:lnSpc>
            </a:pPr>
            <a:r>
              <a:rPr lang="en-US" dirty="0"/>
              <a:t>Update to the docs!</a:t>
            </a:r>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PR on my PR to help improve the code</a:t>
            </a:r>
          </a:p>
          <a:p>
            <a:pPr>
              <a:lnSpc>
                <a:spcPct val="150000"/>
              </a:lnSpc>
            </a:pPr>
            <a:r>
              <a:rPr lang="en-US" dirty="0"/>
              <a:t>Remove Code Duplication</a:t>
            </a:r>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Mariusz </a:t>
            </a:r>
            <a:r>
              <a:rPr lang="en-US" b="1" dirty="0" err="1">
                <a:effectLst/>
              </a:rPr>
              <a:t>Felisiak</a:t>
            </a:r>
            <a:endParaRPr lang="en-US" dirty="0"/>
          </a:p>
        </p:txBody>
      </p:sp>
      <p:pic>
        <p:nvPicPr>
          <p:cNvPr id="2" name="Picture 1" descr="A blue square with white arrows&#10;&#10;Description automatically generated">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Simplified comments</a:t>
            </a:r>
          </a:p>
          <a:p>
            <a:pPr>
              <a:lnSpc>
                <a:spcPct val="150000"/>
              </a:lnSpc>
            </a:pPr>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pPr>
              <a:lnSpc>
                <a:spcPct val="150000"/>
              </a:lnSpc>
            </a:pPr>
            <a:r>
              <a:rPr lang="en-US" dirty="0"/>
              <a:t>I learned a TON about</a:t>
            </a:r>
          </a:p>
          <a:p>
            <a:pPr lvl="1">
              <a:lnSpc>
                <a:spcPct val="150000"/>
              </a:lnSpc>
            </a:pPr>
            <a:r>
              <a:rPr lang="en-US" dirty="0"/>
              <a:t>SQLite</a:t>
            </a:r>
          </a:p>
          <a:p>
            <a:pPr lvl="1">
              <a:lnSpc>
                <a:spcPct val="150000"/>
              </a:lnSpc>
            </a:pPr>
            <a:r>
              <a:rPr lang="en-US" dirty="0"/>
              <a:t>The ORM</a:t>
            </a:r>
          </a:p>
          <a:p>
            <a:pPr lvl="1">
              <a:lnSpc>
                <a:spcPct val="150000"/>
              </a:lnSpc>
            </a:pPr>
            <a:r>
              <a:rPr lang="en-US" dirty="0"/>
              <a:t>Python</a:t>
            </a:r>
          </a:p>
        </p:txBody>
      </p:sp>
    </p:spTree>
    <p:extLst>
      <p:ext uri="{BB962C8B-B14F-4D97-AF65-F5344CB8AC3E}">
        <p14:creationId xmlns:p14="http://schemas.microsoft.com/office/powerpoint/2010/main" val="3179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pPr>
              <a:lnSpc>
                <a:spcPct val="150000"/>
              </a:lnSpc>
            </a:pPr>
            <a:r>
              <a:rPr lang="en-US" dirty="0"/>
              <a:t>Public Notes</a:t>
            </a:r>
          </a:p>
          <a:p>
            <a:pPr lvl="1">
              <a:lnSpc>
                <a:spcPct val="150000"/>
              </a:lnSpc>
            </a:pPr>
            <a:r>
              <a:rPr lang="en-US" dirty="0"/>
              <a:t>Upgrading OS on Linux</a:t>
            </a:r>
          </a:p>
          <a:p>
            <a:pPr lvl="1">
              <a:lnSpc>
                <a:spcPct val="150000"/>
              </a:lnSpc>
            </a:pPr>
            <a:r>
              <a:rPr lang="en-US" dirty="0"/>
              <a:t>Python 3.11 on Raspberry Pi</a:t>
            </a:r>
          </a:p>
          <a:p>
            <a:pPr lvl="1">
              <a:lnSpc>
                <a:spcPct val="150000"/>
              </a:lnSpc>
            </a:pPr>
            <a:r>
              <a:rPr lang="en-US" dirty="0"/>
              <a:t>SSH Keys</a:t>
            </a:r>
          </a:p>
        </p:txBody>
      </p:sp>
    </p:spTree>
    <p:extLst>
      <p:ext uri="{BB962C8B-B14F-4D97-AF65-F5344CB8AC3E}">
        <p14:creationId xmlns:p14="http://schemas.microsoft.com/office/powerpoint/2010/main" val="128502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Django Packages</a:t>
            </a:r>
          </a:p>
          <a:p>
            <a:pPr lvl="1">
              <a:lnSpc>
                <a:spcPct val="150000"/>
              </a:lnSpc>
            </a:pPr>
            <a:r>
              <a:rPr lang="en-US" dirty="0"/>
              <a:t>Documentation improvements</a:t>
            </a:r>
          </a:p>
          <a:p>
            <a:pPr lvl="1">
              <a:lnSpc>
                <a:spcPct val="150000"/>
              </a:lnSpc>
            </a:pPr>
            <a:r>
              <a:rPr lang="en-US" dirty="0"/>
              <a:t>Code Reviews</a:t>
            </a:r>
          </a:p>
        </p:txBody>
      </p:sp>
    </p:spTree>
    <p:extLst>
      <p:ext uri="{BB962C8B-B14F-4D97-AF65-F5344CB8AC3E}">
        <p14:creationId xmlns:p14="http://schemas.microsoft.com/office/powerpoint/2010/main" val="31337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Implemented Django at my employer</a:t>
            </a:r>
          </a:p>
          <a:p>
            <a:pPr lvl="1">
              <a:lnSpc>
                <a:spcPct val="150000"/>
              </a:lnSpc>
            </a:pPr>
            <a:r>
              <a:rPr lang="en-US" dirty="0"/>
              <a:t>Admin</a:t>
            </a:r>
          </a:p>
          <a:p>
            <a:pPr lvl="1">
              <a:lnSpc>
                <a:spcPct val="150000"/>
              </a:lnSpc>
            </a:pPr>
            <a:r>
              <a:rPr lang="en-US" dirty="0"/>
              <a:t>MS SQL</a:t>
            </a:r>
          </a:p>
        </p:txBody>
      </p:sp>
    </p:spTree>
    <p:extLst>
      <p:ext uri="{BB962C8B-B14F-4D97-AF65-F5344CB8AC3E}">
        <p14:creationId xmlns:p14="http://schemas.microsoft.com/office/powerpoint/2010/main" val="12129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077297"/>
            <a:ext cx="10515600" cy="2703406"/>
          </a:xfrm>
          <a:solidFill>
            <a:schemeClr val="bg1"/>
          </a:solidFill>
        </p:spPr>
        <p:txBody>
          <a:bodyPr>
            <a:normAutofit fontScale="90000"/>
          </a:bodyPr>
          <a:lstStyle/>
          <a:p>
            <a:pPr algn="ctr"/>
            <a:r>
              <a:rPr lang="en-US" b="1" dirty="0">
                <a:effectLst/>
              </a:rPr>
              <a:t>The ORM can seem </a:t>
            </a:r>
            <a:r>
              <a:rPr lang="en-US" sz="115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25948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1986563"/>
            <a:ext cx="10515600" cy="2884874"/>
          </a:xfrm>
        </p:spPr>
        <p:txBody>
          <a:bodyPr>
            <a:normAutofit fontScale="90000"/>
          </a:bodyPr>
          <a:lstStyle/>
          <a:p>
            <a:pPr algn="ctr"/>
            <a:r>
              <a:rPr lang="en-US" b="1" dirty="0">
                <a:effectLst/>
              </a:rPr>
              <a:t>The Code for Django can seem </a:t>
            </a:r>
            <a:r>
              <a:rPr lang="en-US" sz="116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41431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pPr algn="ctr"/>
            <a:r>
              <a:rPr lang="en-US" b="1" dirty="0">
                <a:effectLst/>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pPr>
              <a:lnSpc>
                <a:spcPct val="150000"/>
              </a:lnSpc>
            </a:pP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a:t>
            </a:r>
            <a:endParaRPr lang="en-US" dirty="0">
              <a:highlight>
                <a:srgbClr val="D5D9DB"/>
              </a:highlight>
            </a:endParaRPr>
          </a:p>
          <a:p>
            <a:pPr>
              <a:lnSpc>
                <a:spcPct val="150000"/>
              </a:lnSpc>
            </a:pPr>
            <a:r>
              <a:rPr lang="en-US" dirty="0"/>
              <a:t> tests that already exist</a:t>
            </a:r>
          </a:p>
          <a:p>
            <a:pPr>
              <a:lnSpc>
                <a:spcPct val="150000"/>
              </a:lnSpc>
            </a:pPr>
            <a:r>
              <a:rPr lang="en-US" dirty="0"/>
              <a:t>available </a:t>
            </a:r>
          </a:p>
          <a:p>
            <a:pPr>
              <a:lnSpc>
                <a:spcPct val="150000"/>
              </a:lnSpc>
            </a:pPr>
            <a:r>
              <a:rPr lang="en-US" b="1" dirty="0"/>
              <a:t>appear</a:t>
            </a:r>
            <a:r>
              <a:rPr lang="en-US" dirty="0"/>
              <a:t> to be testing </a:t>
            </a:r>
          </a:p>
          <a:p>
            <a:pPr>
              <a:lnSpc>
                <a:spcPct val="150000"/>
              </a:lnSpc>
            </a:pPr>
            <a:r>
              <a:rPr lang="en-US" dirty="0"/>
              <a:t>the ticket is asking for</a:t>
            </a:r>
          </a:p>
          <a:p>
            <a:pPr>
              <a:lnSpc>
                <a:spcPct val="150000"/>
              </a:lnSpc>
            </a:pPr>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1253331"/>
            <a:ext cx="10515600" cy="4351338"/>
          </a:xfrm>
        </p:spPr>
        <p:txBody>
          <a:bodyPr>
            <a:normAutofit/>
          </a:bodyPr>
          <a:lstStyle/>
          <a:p>
            <a:pPr algn="ctr"/>
            <a:r>
              <a:rPr lang="en-US" sz="5400" dirty="0"/>
              <a:t> Look At 👀</a:t>
            </a:r>
          </a:p>
          <a:p>
            <a:pPr algn="ctr"/>
            <a:r>
              <a:rPr lang="en-US" sz="5400" dirty="0"/>
              <a:t> Read 📖</a:t>
            </a:r>
          </a:p>
          <a:p>
            <a:pPr algn="ctr"/>
            <a:r>
              <a:rPr lang="en-US" sz="5400" dirty="0"/>
              <a:t> Write ✍🏻</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descr="A screenshot from Trac showing the number of open issues in Django">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the Django Documentation highlighting the header 'Triaging Tickets'">
            <a:extLst>
              <a:ext uri="{FF2B5EF4-FFF2-40B4-BE49-F238E27FC236}">
                <a16:creationId xmlns:a16="http://schemas.microsoft.com/office/drawing/2014/main" id="{F496DB35-D06D-0858-BDEF-A5F2FF255B97}"/>
              </a:ext>
            </a:extLst>
          </p:cNvPr>
          <p:cNvPicPr>
            <a:picLocks noChangeAspect="1"/>
          </p:cNvPicPr>
          <p:nvPr/>
        </p:nvPicPr>
        <p:blipFill>
          <a:blip r:embed="rId3"/>
          <a:stretch>
            <a:fillRect/>
          </a:stretch>
        </p:blipFill>
        <p:spPr>
          <a:xfrm>
            <a:off x="632398" y="1587423"/>
            <a:ext cx="10927204" cy="3683154"/>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CB53B42-2711-E62A-5E9F-788B7C2B0C48}"/>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5711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8C64927-8895-3F20-AFB4-6BDB06A44067}"/>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38033114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5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4833-6C1C-4E98-DEEA-79D51E01B7CE}"/>
              </a:ext>
            </a:extLst>
          </p:cNvPr>
          <p:cNvSpPr>
            <a:spLocks noGrp="1"/>
          </p:cNvSpPr>
          <p:nvPr>
            <p:ph type="title"/>
          </p:nvPr>
        </p:nvSpPr>
        <p:spPr/>
        <p:txBody>
          <a:bodyPr/>
          <a:lstStyle/>
          <a:p>
            <a:pPr algn="ctr"/>
            <a:r>
              <a:rPr lang="en-US" b="1" dirty="0"/>
              <a:t>Sprints 2023</a:t>
            </a:r>
          </a:p>
        </p:txBody>
      </p:sp>
      <p:sp>
        <p:nvSpPr>
          <p:cNvPr id="3" name="Content Placeholder 2">
            <a:extLst>
              <a:ext uri="{FF2B5EF4-FFF2-40B4-BE49-F238E27FC236}">
                <a16:creationId xmlns:a16="http://schemas.microsoft.com/office/drawing/2014/main" id="{20A527F3-72D3-E149-E0F6-712FF1E3785B}"/>
              </a:ext>
            </a:extLst>
          </p:cNvPr>
          <p:cNvSpPr>
            <a:spLocks noGrp="1"/>
          </p:cNvSpPr>
          <p:nvPr>
            <p:ph idx="1"/>
          </p:nvPr>
        </p:nvSpPr>
        <p:spPr/>
        <p:txBody>
          <a:bodyPr/>
          <a:lstStyle/>
          <a:p>
            <a:pPr>
              <a:lnSpc>
                <a:spcPct val="150000"/>
              </a:lnSpc>
            </a:pPr>
            <a:r>
              <a:rPr lang="en-US" dirty="0"/>
              <a:t>Development Sprints</a:t>
            </a:r>
          </a:p>
          <a:p>
            <a:pPr>
              <a:lnSpc>
                <a:spcPct val="150000"/>
              </a:lnSpc>
            </a:pPr>
            <a:r>
              <a:rPr lang="en-US" dirty="0"/>
              <a:t>Contribution Sprints</a:t>
            </a:r>
          </a:p>
        </p:txBody>
      </p:sp>
    </p:spTree>
    <p:extLst>
      <p:ext uri="{BB962C8B-B14F-4D97-AF65-F5344CB8AC3E}">
        <p14:creationId xmlns:p14="http://schemas.microsoft.com/office/powerpoint/2010/main" val="18685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6816-83C5-178E-10CF-7E0B2BFCA45F}"/>
              </a:ext>
            </a:extLst>
          </p:cNvPr>
          <p:cNvSpPr>
            <a:spLocks noGrp="1"/>
          </p:cNvSpPr>
          <p:nvPr>
            <p:ph type="title"/>
          </p:nvPr>
        </p:nvSpPr>
        <p:spPr/>
        <p:txBody>
          <a:bodyPr/>
          <a:lstStyle/>
          <a:p>
            <a:pPr algn="ctr"/>
            <a:r>
              <a:rPr lang="en-US" b="1" dirty="0"/>
              <a:t>Acknowledgements</a:t>
            </a:r>
          </a:p>
        </p:txBody>
      </p:sp>
      <p:sp>
        <p:nvSpPr>
          <p:cNvPr id="3" name="Content Placeholder 2">
            <a:extLst>
              <a:ext uri="{FF2B5EF4-FFF2-40B4-BE49-F238E27FC236}">
                <a16:creationId xmlns:a16="http://schemas.microsoft.com/office/drawing/2014/main" id="{5D3628C5-3D34-DB59-C269-53DE07D94DBC}"/>
              </a:ext>
            </a:extLst>
          </p:cNvPr>
          <p:cNvSpPr>
            <a:spLocks noGrp="1"/>
          </p:cNvSpPr>
          <p:nvPr>
            <p:ph idx="1"/>
          </p:nvPr>
        </p:nvSpPr>
        <p:spPr>
          <a:xfrm>
            <a:off x="838200" y="1825625"/>
            <a:ext cx="10515600" cy="4667250"/>
          </a:xfrm>
        </p:spPr>
        <p:txBody>
          <a:bodyPr/>
          <a:lstStyle/>
          <a:p>
            <a:pPr>
              <a:lnSpc>
                <a:spcPct val="150000"/>
              </a:lnSpc>
            </a:pPr>
            <a:r>
              <a:rPr lang="en-US" dirty="0"/>
              <a:t>Katie McLaughlin</a:t>
            </a:r>
          </a:p>
          <a:p>
            <a:pPr>
              <a:lnSpc>
                <a:spcPct val="150000"/>
              </a:lnSpc>
            </a:pPr>
            <a:r>
              <a:rPr lang="en-US" dirty="0"/>
              <a:t>Web Developer Team</a:t>
            </a:r>
          </a:p>
          <a:p>
            <a:pPr lvl="1">
              <a:lnSpc>
                <a:spcPct val="150000"/>
              </a:lnSpc>
            </a:pPr>
            <a:r>
              <a:rPr lang="en-US" dirty="0"/>
              <a:t>Bookie</a:t>
            </a:r>
          </a:p>
          <a:p>
            <a:pPr lvl="1">
              <a:lnSpc>
                <a:spcPct val="150000"/>
              </a:lnSpc>
            </a:pPr>
            <a:r>
              <a:rPr lang="en-US" dirty="0"/>
              <a:t>Chris</a:t>
            </a:r>
          </a:p>
          <a:p>
            <a:pPr lvl="1">
              <a:lnSpc>
                <a:spcPct val="150000"/>
              </a:lnSpc>
            </a:pPr>
            <a:r>
              <a:rPr lang="en-US" dirty="0"/>
              <a:t>Jason</a:t>
            </a:r>
          </a:p>
          <a:p>
            <a:pPr lvl="1">
              <a:lnSpc>
                <a:spcPct val="150000"/>
              </a:lnSpc>
            </a:pPr>
            <a:r>
              <a:rPr lang="en-US" dirty="0"/>
              <a:t>Jon</a:t>
            </a:r>
          </a:p>
          <a:p>
            <a:pPr>
              <a:lnSpc>
                <a:spcPct val="150000"/>
              </a:lnSpc>
            </a:pPr>
            <a:r>
              <a:rPr lang="en-US" dirty="0"/>
              <a:t>Abigail Cheley</a:t>
            </a:r>
          </a:p>
        </p:txBody>
      </p:sp>
    </p:spTree>
    <p:extLst>
      <p:ext uri="{BB962C8B-B14F-4D97-AF65-F5344CB8AC3E}">
        <p14:creationId xmlns:p14="http://schemas.microsoft.com/office/powerpoint/2010/main" val="3174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213402422"/>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Django Triaging Tickets (Slide XX/100)</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pPr algn="ctr"/>
            <a:r>
              <a:rPr lang="en-US" b="1" dirty="0">
                <a:effectLst/>
              </a:rPr>
              <a:t>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pPr>
              <a:lnSpc>
                <a:spcPct val="150000"/>
              </a:lnSpc>
            </a:pPr>
            <a:r>
              <a:rPr lang="en-US" dirty="0"/>
              <a:t>Thanks for looking into this. I can get back to work now :)</a:t>
            </a:r>
          </a:p>
          <a:p>
            <a:pPr lvl="1">
              <a:lnSpc>
                <a:spcPct val="150000"/>
              </a:lnSpc>
            </a:pPr>
            <a:r>
              <a:rPr lang="en-US" dirty="0"/>
              <a:t>By Matias </a:t>
            </a:r>
            <a:r>
              <a:rPr lang="en-US" dirty="0" err="1"/>
              <a:t>Surdi</a:t>
            </a:r>
            <a:endParaRPr lang="en-US" dirty="0"/>
          </a:p>
          <a:p>
            <a:pPr lvl="1">
              <a:lnSpc>
                <a:spcPct val="150000"/>
              </a:lnSpc>
            </a:pPr>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effectLst/>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205705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First </a:t>
            </a:r>
            <a:r>
              <a:rPr lang="en-US" b="1" dirty="0" err="1">
                <a:effectLst/>
              </a:rPr>
              <a:t>DjangoCon</a:t>
            </a:r>
            <a:r>
              <a:rPr lang="en-US" b="1" dirty="0">
                <a:effectLst/>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b="1" dirty="0">
                <a:effectLst/>
              </a:rPr>
              <a:t>Another 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noAutofit/>
          </a:bodyPr>
          <a:lstStyle/>
          <a:p>
            <a:pPr>
              <a:lnSpc>
                <a:spcPct val="150000"/>
              </a:lnSpc>
            </a:pPr>
            <a:r>
              <a:rPr lang="en-US" sz="3200" dirty="0"/>
              <a:t>Broken</a:t>
            </a:r>
          </a:p>
          <a:p>
            <a:pPr>
              <a:lnSpc>
                <a:spcPct val="150000"/>
              </a:lnSpc>
            </a:pPr>
            <a:r>
              <a:rPr lang="en-US" sz="3200" dirty="0"/>
              <a:t>mostly for Oracle and other backends</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b="1" dirty="0">
                <a:effectLst/>
              </a:rPr>
              <a:t>Another 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noAutofit/>
          </a:bodyPr>
          <a:lstStyle/>
          <a:p>
            <a:pPr>
              <a:lnSpc>
                <a:spcPct val="150000"/>
              </a:lnSpc>
            </a:pPr>
            <a:r>
              <a:rPr lang="en-US" sz="3200" dirty="0" err="1"/>
              <a:t>Sqlite</a:t>
            </a:r>
            <a:r>
              <a:rPr lang="en-US" sz="3200" dirty="0"/>
              <a:t> backend</a:t>
            </a:r>
          </a:p>
          <a:p>
            <a:pPr>
              <a:lnSpc>
                <a:spcPct val="150000"/>
              </a:lnSpc>
            </a:pPr>
            <a:r>
              <a:rPr lang="en-US" sz="3200" dirty="0" err="1"/>
              <a:t>supports_paramstyle_pyformat</a:t>
            </a:r>
            <a:endParaRPr lang="en-US" sz="3200" dirty="0"/>
          </a:p>
          <a:p>
            <a:pPr>
              <a:lnSpc>
                <a:spcPct val="150000"/>
              </a:lnSpc>
            </a:pPr>
            <a:r>
              <a:rPr lang="en-US" sz="3200" dirty="0"/>
              <a:t>borks</a:t>
            </a:r>
          </a:p>
        </p:txBody>
      </p:sp>
    </p:spTree>
    <p:extLst>
      <p:ext uri="{BB962C8B-B14F-4D97-AF65-F5344CB8AC3E}">
        <p14:creationId xmlns:p14="http://schemas.microsoft.com/office/powerpoint/2010/main" val="166430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t>What is </a:t>
            </a:r>
            <a:r>
              <a:rPr lang="en-US" b="1" dirty="0" err="1"/>
              <a:t>supports_paramstyle_pyformat</a:t>
            </a:r>
            <a:r>
              <a:rPr lang="en-US" b="1" dirty="0"/>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p:txBody>
          <a:bodyPr>
            <a:normAutofit/>
          </a:bodyPr>
          <a:lstStyle/>
          <a:p>
            <a:pPr>
              <a:lnSpc>
                <a:spcPct val="150000"/>
              </a:lnSpc>
            </a:pPr>
            <a:r>
              <a:rPr lang="en-US" sz="4800" dirty="0"/>
              <a:t>Flag</a:t>
            </a:r>
          </a:p>
          <a:p>
            <a:pPr>
              <a:lnSpc>
                <a:spcPct val="150000"/>
              </a:lnSpc>
            </a:pPr>
            <a:r>
              <a:rPr lang="en-US" sz="4800" dirty="0"/>
              <a:t>support '</a:t>
            </a:r>
            <a:r>
              <a:rPr lang="en-US" sz="4800" dirty="0" err="1"/>
              <a:t>pyformat</a:t>
            </a:r>
            <a:r>
              <a:rPr lang="en-US" sz="4800" dirty="0"/>
              <a:t>' style </a:t>
            </a:r>
          </a:p>
        </p:txBody>
      </p:sp>
    </p:spTree>
    <p:extLst>
      <p:ext uri="{BB962C8B-B14F-4D97-AF65-F5344CB8AC3E}">
        <p14:creationId xmlns:p14="http://schemas.microsoft.com/office/powerpoint/2010/main" val="19566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t>What is </a:t>
            </a:r>
            <a:r>
              <a:rPr lang="en-US" b="1" dirty="0" err="1"/>
              <a:t>supports_paramstyle_pyformat</a:t>
            </a:r>
            <a:r>
              <a:rPr lang="en-US" b="1" dirty="0"/>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a:xfrm>
            <a:off x="257577" y="1825625"/>
            <a:ext cx="11096223" cy="4351338"/>
          </a:xfrm>
        </p:spPr>
        <p:txBody>
          <a:bodyPr>
            <a:normAutofit/>
          </a:bodyPr>
          <a:lstStyle/>
          <a:p>
            <a:pPr>
              <a:lnSpc>
                <a:spcPct val="150000"/>
              </a:lnSpc>
            </a:pPr>
            <a:r>
              <a:rPr lang="en-US" sz="6000" dirty="0"/>
              <a:t>("... %(name)s ...", {'name': value})</a:t>
            </a:r>
          </a:p>
          <a:p>
            <a:pPr>
              <a:lnSpc>
                <a:spcPct val="150000"/>
              </a:lnSpc>
            </a:pPr>
            <a:r>
              <a:rPr lang="en-US" sz="4800" dirty="0"/>
              <a:t>SQLite this was set to False</a:t>
            </a:r>
          </a:p>
        </p:txBody>
      </p:sp>
    </p:spTree>
    <p:extLst>
      <p:ext uri="{BB962C8B-B14F-4D97-AF65-F5344CB8AC3E}">
        <p14:creationId xmlns:p14="http://schemas.microsoft.com/office/powerpoint/2010/main" val="360241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Introduction</a:t>
            </a:r>
            <a:endParaRPr lang="en-US" dirty="0"/>
          </a:p>
        </p:txBody>
      </p:sp>
      <p:sp>
        <p:nvSpPr>
          <p:cNvPr id="2" name="TextBox 1">
            <a:extLst>
              <a:ext uri="{FF2B5EF4-FFF2-40B4-BE49-F238E27FC236}">
                <a16:creationId xmlns:a16="http://schemas.microsoft.com/office/drawing/2014/main" id="{6D3DB7F0-DEDB-30D4-D09B-12D5C090F761}"/>
              </a:ext>
            </a:extLst>
          </p:cNvPr>
          <p:cNvSpPr txBox="1"/>
          <p:nvPr/>
        </p:nvSpPr>
        <p:spPr>
          <a:xfrm>
            <a:off x="838200" y="3944201"/>
            <a:ext cx="10515600" cy="769441"/>
          </a:xfrm>
          <a:prstGeom prst="rect">
            <a:avLst/>
          </a:prstGeom>
          <a:noFill/>
        </p:spPr>
        <p:txBody>
          <a:bodyPr wrap="square" rtlCol="0">
            <a:spAutoFit/>
          </a:bodyPr>
          <a:lstStyle/>
          <a:p>
            <a:pPr algn="ctr"/>
            <a:r>
              <a:rPr lang="en-US" sz="4400" dirty="0"/>
              <a:t>Ryan Cheley</a:t>
            </a:r>
          </a:p>
        </p:txBody>
      </p:sp>
    </p:spTree>
    <p:extLst>
      <p:ext uri="{BB962C8B-B14F-4D97-AF65-F5344CB8AC3E}">
        <p14:creationId xmlns:p14="http://schemas.microsoft.com/office/powerpoint/2010/main" val="8641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Ticket difficulty</a:t>
            </a:r>
          </a:p>
          <a:p>
            <a:pPr lvl="1">
              <a:lnSpc>
                <a:spcPct val="150000"/>
              </a:lnSpc>
            </a:pPr>
            <a:r>
              <a:rPr lang="en-US" sz="4000" dirty="0"/>
              <a:t>Time</a:t>
            </a:r>
          </a:p>
          <a:p>
            <a:pPr lvl="1">
              <a:lnSpc>
                <a:spcPct val="150000"/>
              </a:lnSpc>
            </a:pPr>
            <a:r>
              <a:rPr lang="en-US" sz="4000" dirty="0"/>
              <a:t>Thought</a:t>
            </a:r>
          </a:p>
          <a:p>
            <a:pPr lvl="1">
              <a:lnSpc>
                <a:spcPct val="150000"/>
              </a:lnSpc>
            </a:pPr>
            <a:r>
              <a:rPr lang="en-US" sz="4000" dirty="0"/>
              <a:t>Love</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The Review Process can be challenging</a:t>
            </a:r>
          </a:p>
          <a:p>
            <a:pPr lvl="1">
              <a:lnSpc>
                <a:spcPct val="150000"/>
              </a:lnSpc>
            </a:pPr>
            <a:r>
              <a:rPr lang="en-US" sz="4000" dirty="0"/>
              <a:t>Same Process</a:t>
            </a:r>
          </a:p>
          <a:p>
            <a:pPr lvl="1">
              <a:lnSpc>
                <a:spcPct val="150000"/>
              </a:lnSpc>
            </a:pPr>
            <a:r>
              <a:rPr lang="en-US" sz="4000" dirty="0"/>
              <a:t>Not Personal</a:t>
            </a:r>
          </a:p>
          <a:p>
            <a:pPr lvl="1">
              <a:lnSpc>
                <a:spcPct val="150000"/>
              </a:lnSpc>
            </a:pPr>
            <a:r>
              <a:rPr lang="en-US" sz="4000" dirty="0"/>
              <a:t>Make the code better</a:t>
            </a:r>
          </a:p>
        </p:txBody>
      </p:sp>
    </p:spTree>
    <p:extLst>
      <p:ext uri="{BB962C8B-B14F-4D97-AF65-F5344CB8AC3E}">
        <p14:creationId xmlns:p14="http://schemas.microsoft.com/office/powerpoint/2010/main" val="114933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You can do it!</a:t>
            </a:r>
          </a:p>
          <a:p>
            <a:pPr>
              <a:lnSpc>
                <a:spcPct val="150000"/>
              </a:lnSpc>
            </a:pPr>
            <a:r>
              <a:rPr lang="en-US" sz="4400" dirty="0"/>
              <a:t>You are qualified!</a:t>
            </a:r>
          </a:p>
        </p:txBody>
      </p:sp>
    </p:spTree>
    <p:extLst>
      <p:ext uri="{BB962C8B-B14F-4D97-AF65-F5344CB8AC3E}">
        <p14:creationId xmlns:p14="http://schemas.microsoft.com/office/powerpoint/2010/main" val="114530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pPr algn="ctr"/>
            <a:r>
              <a:rPr lang="en-US" b="1" dirty="0">
                <a:effectLst/>
              </a:rPr>
              <a:t>The World Expert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257174"/>
          </a:xfrm>
          <a:prstGeom prst="rect">
            <a:avLst/>
          </a:prstGeom>
          <a:noFill/>
        </p:spPr>
        <p:txBody>
          <a:bodyPr wrap="square" rtlCol="0">
            <a:spAutoFit/>
          </a:bodyPr>
          <a:lstStyle/>
          <a:p>
            <a:pPr marL="685800" indent="-685800">
              <a:lnSpc>
                <a:spcPct val="150000"/>
              </a:lnSpc>
              <a:buFont typeface="Arial" panose="020B0604020202020204" pitchFamily="34" charset="0"/>
              <a:buChar char="•"/>
            </a:pPr>
            <a:r>
              <a:rPr lang="en-US" sz="2800" dirty="0"/>
              <a:t>Wondering </a:t>
            </a:r>
          </a:p>
          <a:p>
            <a:pPr marL="685800" indent="-685800">
              <a:lnSpc>
                <a:spcPct val="150000"/>
              </a:lnSpc>
              <a:buFont typeface="Arial" panose="020B0604020202020204" pitchFamily="34" charset="0"/>
              <a:buChar char="•"/>
            </a:pPr>
            <a:r>
              <a:rPr lang="en-US" sz="2800" dirty="0"/>
              <a:t>being worked</a:t>
            </a:r>
          </a:p>
          <a:p>
            <a:pPr marL="685800" indent="-685800">
              <a:lnSpc>
                <a:spcPct val="150000"/>
              </a:lnSpc>
              <a:buFont typeface="Arial" panose="020B0604020202020204" pitchFamily="34" charset="0"/>
              <a:buChar char="•"/>
            </a:pPr>
            <a:r>
              <a:rPr lang="en-US" sz="2800" dirty="0"/>
              <a:t>initial time-boxed investigation</a:t>
            </a:r>
          </a:p>
          <a:p>
            <a:pPr marL="685800" indent="-685800">
              <a:lnSpc>
                <a:spcPct val="150000"/>
              </a:lnSpc>
              <a:buFont typeface="Arial" panose="020B0604020202020204" pitchFamily="34" charset="0"/>
              <a:buChar char="•"/>
            </a:pPr>
            <a:r>
              <a:rPr lang="en-US" sz="2800" dirty="0"/>
              <a:t>you'll be the world expert </a:t>
            </a:r>
            <a:r>
              <a:rPr lang="en-US" sz="2800" baseline="30000" dirty="0"/>
              <a:t>TM</a:t>
            </a:r>
            <a:endParaRPr lang="en-US" sz="2800" dirty="0"/>
          </a:p>
          <a:p>
            <a:pPr marL="285750" indent="-285750">
              <a:lnSpc>
                <a:spcPct val="1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Working on the Ticket</a:t>
            </a:r>
            <a:endParaRPr lang="en-US" dirty="0"/>
          </a:p>
        </p:txBody>
      </p:sp>
      <p:sp>
        <p:nvSpPr>
          <p:cNvPr id="3" name="Title 3">
            <a:extLst>
              <a:ext uri="{FF2B5EF4-FFF2-40B4-BE49-F238E27FC236}">
                <a16:creationId xmlns:a16="http://schemas.microsoft.com/office/drawing/2014/main" id="{3D4BDE3D-BD68-6C8E-E2F1-9C465FED88E3}"/>
              </a:ext>
            </a:extLst>
          </p:cNvPr>
          <p:cNvSpPr txBox="1">
            <a:spLocks/>
          </p:cNvSpPr>
          <p:nvPr/>
        </p:nvSpPr>
        <p:spPr>
          <a:xfrm>
            <a:off x="934617" y="3203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rgbClr val="569CD6"/>
                </a:solidFill>
                <a:latin typeface="Inconsolata Nerd Font" pitchFamily="49" charset="77"/>
                <a:ea typeface="+mj-ea"/>
                <a:cs typeface="+mj-cs"/>
              </a:defRPr>
            </a:lvl1pPr>
          </a:lstStyle>
          <a:p>
            <a:pPr algn="ctr"/>
            <a:r>
              <a:rPr lang="en-US" dirty="0">
                <a:solidFill>
                  <a:schemeClr val="tx1"/>
                </a:solidFill>
                <a:latin typeface="+mj-lt"/>
              </a:rPr>
              <a:t>… again</a:t>
            </a:r>
          </a:p>
        </p:txBody>
      </p:sp>
    </p:spTree>
    <p:extLst>
      <p:ext uri="{BB962C8B-B14F-4D97-AF65-F5344CB8AC3E}">
        <p14:creationId xmlns:p14="http://schemas.microsoft.com/office/powerpoint/2010/main" val="40849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Write down what you learned 📜</a:t>
            </a:r>
          </a:p>
          <a:p>
            <a:pPr marL="0" indent="0" algn="ctr">
              <a:lnSpc>
                <a:spcPct val="150000"/>
              </a:lnSpc>
              <a:buNone/>
            </a:pPr>
            <a:r>
              <a:rPr lang="en-US" dirty="0"/>
              <a:t>Replicate the Bug 🐛</a:t>
            </a:r>
          </a:p>
          <a:p>
            <a:pPr marL="0" indent="0" algn="ctr">
              <a:lnSpc>
                <a:spcPct val="150000"/>
              </a:lnSpc>
              <a:buNone/>
            </a:pPr>
            <a:r>
              <a:rPr lang="en-US" dirty="0"/>
              <a:t>Read some docs </a:t>
            </a:r>
            <a:r>
              <a:rPr lang="en-US" b="1" dirty="0">
                <a:solidFill>
                  <a:srgbClr val="569CD6"/>
                </a:solidFill>
              </a:rPr>
              <a:t>📖</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Test the Code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445826" y="378773"/>
            <a:ext cx="11300347" cy="1325563"/>
          </a:xfrm>
        </p:spPr>
        <p:txBody>
          <a:bodyPr/>
          <a:lstStyle/>
          <a:p>
            <a:pPr algn="ctr"/>
            <a:r>
              <a:rPr lang="en-US" b="1" dirty="0" err="1"/>
              <a:t>Settings.py</a:t>
            </a:r>
            <a:r>
              <a:rPr lang="en-US" b="1" dirty="0"/>
              <a:t> with </a:t>
            </a:r>
            <a:r>
              <a:rPr lang="en-US" b="1" dirty="0" err="1"/>
              <a:t>psql</a:t>
            </a:r>
            <a:r>
              <a:rPr lang="en-US" b="1" dirty="0"/>
              <a:t> connection string</a:t>
            </a:r>
          </a:p>
        </p:txBody>
      </p:sp>
      <p:sp>
        <p:nvSpPr>
          <p:cNvPr id="3" name="TextBox 2">
            <a:extLst>
              <a:ext uri="{FF2B5EF4-FFF2-40B4-BE49-F238E27FC236}">
                <a16:creationId xmlns:a16="http://schemas.microsoft.com/office/drawing/2014/main" id="{259DE577-5EB0-D136-AE47-5DD5A98900C5}"/>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a:t>
            </a:r>
            <a:r>
              <a:rPr lang="en-US" sz="3600" dirty="0" err="1"/>
              <a:t>django.db.backends.</a:t>
            </a:r>
            <a:r>
              <a:rPr lang="en-US" sz="3600" dirty="0" err="1">
                <a:highlight>
                  <a:srgbClr val="FFFF00"/>
                </a:highlight>
              </a:rPr>
              <a:t>postgresql</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2298760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36157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noFill/>
        </p:spPr>
        <p:txBody>
          <a:bodyPr/>
          <a:lstStyle/>
          <a:p>
            <a:r>
              <a:rPr lang="en-US" dirty="0"/>
              <a:t>Runs without error</a:t>
            </a:r>
          </a:p>
        </p:txBody>
      </p:sp>
    </p:spTree>
    <p:extLst>
      <p:ext uri="{BB962C8B-B14F-4D97-AF65-F5344CB8AC3E}">
        <p14:creationId xmlns:p14="http://schemas.microsoft.com/office/powerpoint/2010/main" val="3658565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111456" y="483567"/>
            <a:ext cx="11969087" cy="1325563"/>
          </a:xfrm>
        </p:spPr>
        <p:txBody>
          <a:bodyPr/>
          <a:lstStyle/>
          <a:p>
            <a:pPr algn="ctr"/>
            <a:r>
              <a:rPr lang="en-US" b="1" dirty="0" err="1"/>
              <a:t>Settings.py</a:t>
            </a:r>
            <a:r>
              <a:rPr lang="en-US" b="1" dirty="0"/>
              <a:t> with sqlite3 connection string</a:t>
            </a:r>
            <a:endParaRPr lang="en-US" dirty="0"/>
          </a:p>
        </p:txBody>
      </p:sp>
      <p:sp>
        <p:nvSpPr>
          <p:cNvPr id="3" name="TextBox 2">
            <a:extLst>
              <a:ext uri="{FF2B5EF4-FFF2-40B4-BE49-F238E27FC236}">
                <a16:creationId xmlns:a16="http://schemas.microsoft.com/office/drawing/2014/main" id="{779EE615-9F1B-B415-E36C-681339574AFE}"/>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"django.db.backends.</a:t>
            </a:r>
            <a:r>
              <a:rPr lang="en-US" sz="3600" dirty="0">
                <a:highlight>
                  <a:srgbClr val="FFFF00"/>
                </a:highlight>
              </a:rPr>
              <a:t>sqlite3</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4175659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SQLite</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67137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descr="Screenshot of the stack trace generated after executing a taw query using SQLite">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descr="Screenshot of the stack trace generated when using SQLite with named parameters">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1190625"/>
          </a:xfrm>
          <a:noFill/>
        </p:spPr>
        <p:txBody>
          <a:bodyPr>
            <a:normAutofit/>
          </a:bodyPr>
          <a:lstStyle/>
          <a:p>
            <a:r>
              <a:rPr lang="en-US" dirty="0"/>
              <a:t>SQLite supports named parameters</a:t>
            </a:r>
          </a:p>
          <a:p>
            <a:r>
              <a:rPr lang="en-US" dirty="0"/>
              <a:t>Different Syntax  </a:t>
            </a:r>
          </a:p>
          <a:p>
            <a:endParaRPr lang="en-US" dirty="0"/>
          </a:p>
        </p:txBody>
      </p:sp>
      <p:sp>
        <p:nvSpPr>
          <p:cNvPr id="4" name="Content Placeholder 2">
            <a:extLst>
              <a:ext uri="{FF2B5EF4-FFF2-40B4-BE49-F238E27FC236}">
                <a16:creationId xmlns:a16="http://schemas.microsoft.com/office/drawing/2014/main" id="{5825535C-0FA5-7207-6362-DDE5FA88A74D}"/>
              </a:ext>
            </a:extLst>
          </p:cNvPr>
          <p:cNvSpPr txBox="1">
            <a:spLocks/>
          </p:cNvSpPr>
          <p:nvPr/>
        </p:nvSpPr>
        <p:spPr>
          <a:xfrm>
            <a:off x="447869" y="3033342"/>
            <a:ext cx="11513975" cy="1325562"/>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Inconsolata NF" pitchFamily="49" charset="77"/>
              </a:rPr>
              <a:t>&gt;&gt;&gt; </a:t>
            </a:r>
            <a:r>
              <a:rPr lang="en-US" dirty="0" err="1">
                <a:latin typeface="Inconsolata NF" pitchFamily="49" charset="77"/>
              </a:rPr>
              <a:t>c</a:t>
            </a:r>
            <a:r>
              <a:rPr lang="en-US" b="1" dirty="0" err="1">
                <a:latin typeface="Inconsolata NF" pitchFamily="49" charset="77"/>
              </a:rPr>
              <a:t>.</a:t>
            </a:r>
            <a:r>
              <a:rPr lang="en-US" dirty="0" err="1">
                <a:latin typeface="Inconsolata NF" pitchFamily="49" charset="77"/>
              </a:rPr>
              <a:t>execute</a:t>
            </a:r>
            <a:r>
              <a:rPr lang="en-US" dirty="0">
                <a:latin typeface="Inconsolata NF" pitchFamily="49" charset="77"/>
              </a:rPr>
              <a:t>("select name from </a:t>
            </a:r>
            <a:r>
              <a:rPr lang="en-US" dirty="0" err="1">
                <a:latin typeface="Inconsolata NF" pitchFamily="49" charset="77"/>
              </a:rPr>
              <a:t>inventory_host</a:t>
            </a:r>
            <a:r>
              <a:rPr lang="en-US" dirty="0">
                <a:latin typeface="Inconsolata NF" pitchFamily="49" charset="77"/>
              </a:rPr>
              <a:t> where id=:id", {'id': '1’})</a:t>
            </a:r>
          </a:p>
          <a:p>
            <a:pPr marL="0" indent="0">
              <a:buNone/>
            </a:pPr>
            <a:r>
              <a:rPr lang="en-US" dirty="0">
                <a:latin typeface="Inconsolata NF" pitchFamily="49" charset="77"/>
              </a:rPr>
              <a:t>&gt;&gt;&gt; </a:t>
            </a:r>
            <a:r>
              <a:rPr lang="en-US" dirty="0" err="1">
                <a:latin typeface="Inconsolata NF" pitchFamily="49" charset="77"/>
              </a:rPr>
              <a:t>Host</a:t>
            </a:r>
            <a:r>
              <a:rPr lang="en-US" b="1" dirty="0" err="1">
                <a:latin typeface="Inconsolata NF" pitchFamily="49" charset="77"/>
              </a:rPr>
              <a:t>.</a:t>
            </a:r>
            <a:r>
              <a:rPr lang="en-US" dirty="0" err="1">
                <a:latin typeface="Inconsolata NF" pitchFamily="49" charset="77"/>
              </a:rPr>
              <a:t>objects</a:t>
            </a:r>
            <a:r>
              <a:rPr lang="en-US" b="1" dirty="0" err="1">
                <a:latin typeface="Inconsolata NF" pitchFamily="49" charset="77"/>
              </a:rPr>
              <a:t>.</a:t>
            </a:r>
            <a:r>
              <a:rPr lang="en-US" dirty="0" err="1">
                <a:latin typeface="Inconsolata NF" pitchFamily="49" charset="77"/>
              </a:rPr>
              <a:t>raw</a:t>
            </a:r>
            <a:r>
              <a:rPr lang="en-US" dirty="0">
                <a:latin typeface="Inconsolata NF" pitchFamily="49" charset="77"/>
              </a:rPr>
              <a:t>("select * from </a:t>
            </a:r>
            <a:r>
              <a:rPr lang="en-US" dirty="0" err="1">
                <a:latin typeface="Inconsolata NF" pitchFamily="49" charset="77"/>
              </a:rPr>
              <a:t>inventory_host</a:t>
            </a:r>
            <a:r>
              <a:rPr lang="en-US" dirty="0">
                <a:latin typeface="Inconsolata NF" pitchFamily="49" charset="77"/>
              </a:rPr>
              <a:t> where id=:id", {'id': '1'})</a:t>
            </a:r>
          </a:p>
        </p:txBody>
      </p:sp>
      <p:sp>
        <p:nvSpPr>
          <p:cNvPr id="5" name="Content Placeholder 2">
            <a:extLst>
              <a:ext uri="{FF2B5EF4-FFF2-40B4-BE49-F238E27FC236}">
                <a16:creationId xmlns:a16="http://schemas.microsoft.com/office/drawing/2014/main" id="{9BC4D089-BEB6-A330-A9A4-3B543ED6335F}"/>
              </a:ext>
            </a:extLst>
          </p:cNvPr>
          <p:cNvSpPr txBox="1">
            <a:spLocks/>
          </p:cNvSpPr>
          <p:nvPr/>
        </p:nvSpPr>
        <p:spPr>
          <a:xfrm>
            <a:off x="947056" y="4358904"/>
            <a:ext cx="10515600" cy="61899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Consistent</a:t>
            </a:r>
          </a:p>
          <a:p>
            <a:endParaRPr lang="en-US" dirty="0"/>
          </a:p>
        </p:txBody>
      </p:sp>
    </p:spTree>
    <p:extLst>
      <p:ext uri="{BB962C8B-B14F-4D97-AF65-F5344CB8AC3E}">
        <p14:creationId xmlns:p14="http://schemas.microsoft.com/office/powerpoint/2010/main" val="409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normAutofit/>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a:t>
            </a:r>
            <a:r>
              <a:rPr lang="en-US" dirty="0">
                <a:latin typeface="Inconsolata NF" pitchFamily="49" charset="77"/>
              </a:rPr>
              <a:t>"select * from </a:t>
            </a:r>
            <a:r>
              <a:rPr lang="en-US" dirty="0" err="1">
                <a:latin typeface="Inconsolata NF" pitchFamily="49" charset="77"/>
              </a:rPr>
              <a:t>django_content_type</a:t>
            </a:r>
            <a:r>
              <a:rPr lang="en-US" dirty="0">
                <a:latin typeface="Inconsolata NF" pitchFamily="49" charset="77"/>
              </a:rPr>
              <a:t> where id = </a:t>
            </a:r>
            <a:r>
              <a:rPr lang="en-US" dirty="0">
                <a:highlight>
                  <a:srgbClr val="FFFF00"/>
                </a:highlight>
                <a:latin typeface="Inconsolata NF" pitchFamily="49" charset="77"/>
              </a:rPr>
              <a:t>:id", {'id': '1'}</a:t>
            </a:r>
            <a:r>
              <a:rPr lang="en-US" dirty="0"/>
              <a:t>)</a:t>
            </a:r>
          </a:p>
        </p:txBody>
      </p:sp>
    </p:spTree>
    <p:extLst>
      <p:ext uri="{BB962C8B-B14F-4D97-AF65-F5344CB8AC3E}">
        <p14:creationId xmlns:p14="http://schemas.microsoft.com/office/powerpoint/2010/main" val="81737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sz="2000" dirty="0"/>
              <a:t>Write down what you learn</a:t>
            </a:r>
          </a:p>
          <a:p>
            <a:pPr marL="0" indent="0" algn="ctr">
              <a:lnSpc>
                <a:spcPct val="150000"/>
              </a:lnSpc>
              <a:buNone/>
            </a:pPr>
            <a:r>
              <a:rPr lang="en-US" b="1" dirty="0"/>
              <a:t>Read some docs</a:t>
            </a:r>
            <a:r>
              <a:rPr lang="en-US" dirty="0"/>
              <a:t> </a:t>
            </a:r>
            <a:r>
              <a:rPr lang="en-US" b="1" dirty="0">
                <a:solidFill>
                  <a:srgbClr val="569CD6"/>
                </a:solidFill>
              </a:rPr>
              <a:t>📖</a:t>
            </a:r>
          </a:p>
          <a:p>
            <a:pPr marL="0" indent="0" algn="ctr">
              <a:lnSpc>
                <a:spcPct val="150000"/>
              </a:lnSpc>
              <a:buNone/>
            </a:pPr>
            <a:r>
              <a:rPr lang="en-US" dirty="0">
                <a:solidFill>
                  <a:schemeClr val="tx1">
                    <a:alpha val="10000"/>
                  </a:schemeClr>
                </a:solidFill>
              </a:rPr>
              <a:t>Write some code</a:t>
            </a:r>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735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6971075" y="1825625"/>
            <a:ext cx="877163" cy="923330"/>
          </a:xfrm>
          <a:prstGeom prst="rect">
            <a:avLst/>
          </a:prstGeom>
          <a:noFill/>
        </p:spPr>
        <p:txBody>
          <a:bodyPr wrap="none" rtlCol="0">
            <a:spAutoFit/>
          </a:bodyPr>
          <a:lstStyle/>
          <a:p>
            <a:r>
              <a:rPr lang="en-US" sz="54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pPr algn="ctr"/>
            <a:r>
              <a:rPr lang="en-US" b="1" dirty="0"/>
              <a:t>Trying to get to </a:t>
            </a:r>
            <a:r>
              <a:rPr lang="en-US" b="1" dirty="0" err="1"/>
              <a:t>DjangoCon</a:t>
            </a:r>
            <a:r>
              <a:rPr lang="en-US" b="1" dirty="0"/>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normAutofit/>
          </a:bodyPr>
          <a:lstStyle/>
          <a:p>
            <a:pPr algn="ctr"/>
            <a:r>
              <a:rPr lang="en-US" sz="5400" dirty="0"/>
              <a:t>2018</a:t>
            </a:r>
          </a:p>
          <a:p>
            <a:pPr algn="ctr"/>
            <a:r>
              <a:rPr lang="en-US" sz="5400" dirty="0"/>
              <a:t>2019 </a:t>
            </a:r>
          </a:p>
          <a:p>
            <a:pPr algn="ctr"/>
            <a:r>
              <a:rPr lang="en-US" sz="5400" dirty="0"/>
              <a:t>2020</a:t>
            </a:r>
          </a:p>
          <a:p>
            <a:pPr algn="ctr"/>
            <a:r>
              <a:rPr lang="en-US" sz="5400" dirty="0"/>
              <a:t>2021</a:t>
            </a:r>
          </a:p>
          <a:p>
            <a:pPr algn="ctr"/>
            <a:r>
              <a:rPr lang="en-US" sz="5400" dirty="0"/>
              <a:t>2022</a:t>
            </a:r>
          </a:p>
        </p:txBody>
      </p:sp>
      <p:sp>
        <p:nvSpPr>
          <p:cNvPr id="7" name="TextBox 6">
            <a:extLst>
              <a:ext uri="{FF2B5EF4-FFF2-40B4-BE49-F238E27FC236}">
                <a16:creationId xmlns:a16="http://schemas.microsoft.com/office/drawing/2014/main" id="{364B19BA-97E1-39F2-96E4-E629445ED12F}"/>
              </a:ext>
            </a:extLst>
          </p:cNvPr>
          <p:cNvSpPr txBox="1"/>
          <p:nvPr/>
        </p:nvSpPr>
        <p:spPr>
          <a:xfrm>
            <a:off x="7083496" y="2688260"/>
            <a:ext cx="877163" cy="923330"/>
          </a:xfrm>
          <a:prstGeom prst="rect">
            <a:avLst/>
          </a:prstGeom>
          <a:noFill/>
        </p:spPr>
        <p:txBody>
          <a:bodyPr wrap="none" rtlCol="0">
            <a:spAutoFit/>
          </a:bodyPr>
          <a:lstStyle/>
          <a:p>
            <a:r>
              <a:rPr lang="en-US" sz="54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7083495" y="3605792"/>
            <a:ext cx="877163" cy="923330"/>
          </a:xfrm>
          <a:prstGeom prst="rect">
            <a:avLst/>
          </a:prstGeom>
          <a:noFill/>
        </p:spPr>
        <p:txBody>
          <a:bodyPr wrap="none" rtlCol="0">
            <a:spAutoFit/>
          </a:bodyPr>
          <a:lstStyle/>
          <a:p>
            <a:r>
              <a:rPr lang="en-US" sz="54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7025786" y="4330303"/>
            <a:ext cx="992579" cy="923330"/>
          </a:xfrm>
          <a:prstGeom prst="rect">
            <a:avLst/>
          </a:prstGeom>
          <a:noFill/>
        </p:spPr>
        <p:txBody>
          <a:bodyPr wrap="none" rtlCol="0">
            <a:spAutoFit/>
          </a:bodyPr>
          <a:lstStyle/>
          <a:p>
            <a:r>
              <a:rPr lang="en-US" sz="5400" dirty="0"/>
              <a:t>🧑🏻‍💻</a:t>
            </a:r>
            <a:r>
              <a:rPr lang="en-US" sz="4000" dirty="0"/>
              <a:t> </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7103985" y="5338334"/>
            <a:ext cx="877163" cy="923330"/>
          </a:xfrm>
          <a:prstGeom prst="rect">
            <a:avLst/>
          </a:prstGeom>
          <a:noFill/>
        </p:spPr>
        <p:txBody>
          <a:bodyPr wrap="none" rtlCol="0">
            <a:spAutoFit/>
          </a:bodyPr>
          <a:lstStyle/>
          <a:p>
            <a:r>
              <a:rPr lang="en-US" sz="54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8185604" y="5257652"/>
            <a:ext cx="877163" cy="923330"/>
          </a:xfrm>
          <a:prstGeom prst="rect">
            <a:avLst/>
          </a:prstGeom>
          <a:noFill/>
        </p:spPr>
        <p:txBody>
          <a:bodyPr wrap="none" rtlCol="0">
            <a:spAutoFit/>
          </a:bodyPr>
          <a:lstStyle/>
          <a:p>
            <a:r>
              <a:rPr lang="en-US" sz="5400" dirty="0"/>
              <a:t>🎉</a:t>
            </a:r>
          </a:p>
        </p:txBody>
      </p:sp>
      <p:sp>
        <p:nvSpPr>
          <p:cNvPr id="9" name="Straight Connector 8" descr="A line through text">
            <a:extLst>
              <a:ext uri="{FF2B5EF4-FFF2-40B4-BE49-F238E27FC236}">
                <a16:creationId xmlns:a16="http://schemas.microsoft.com/office/drawing/2014/main" id="{68FC590C-CB87-421D-B51C-BED875A88ABC}"/>
              </a:ext>
            </a:extLst>
          </p:cNvPr>
          <p:cNvSpPr/>
          <p:nvPr/>
        </p:nvSpPr>
        <p:spPr>
          <a:xfrm>
            <a:off x="5661574" y="2164562"/>
            <a:ext cx="2299085" cy="413"/>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a:off x="5610566" y="3040585"/>
            <a:ext cx="2244361" cy="7522"/>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5610565" y="3996559"/>
              <a:ext cx="2244361"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5601563" y="3987559"/>
                <a:ext cx="2262005"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10" grpId="0"/>
      <p:bldP spid="11" grpId="0"/>
      <p:bldP spid="12" grpId="0"/>
      <p:bldP spid="13" grpId="0"/>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637953" y="1825625"/>
            <a:ext cx="10983433" cy="4351338"/>
          </a:xfrm>
        </p:spPr>
        <p:txBody>
          <a:bodyPr/>
          <a:lstStyle/>
          <a:p>
            <a:r>
              <a:rPr lang="en-US" dirty="0"/>
              <a:t>Stack Trace Error Message</a:t>
            </a:r>
          </a:p>
          <a:p>
            <a:pPr marL="457200" lvl="1" indent="0">
              <a:buNone/>
            </a:pPr>
            <a:r>
              <a:rPr lang="en-US" sz="1400" dirty="0">
                <a:latin typeface="Inconsolata NF" pitchFamily="49" charset="77"/>
              </a:rPr>
              <a:t>File "/Users/Ryan/</a:t>
            </a:r>
            <a:r>
              <a:rPr lang="en-US" sz="1400" dirty="0" err="1">
                <a:latin typeface="Inconsolata NF" pitchFamily="49" charset="77"/>
              </a:rPr>
              <a:t>PycharmProjects</a:t>
            </a:r>
            <a:r>
              <a:rPr lang="en-US" sz="1400" dirty="0">
                <a:latin typeface="Inconsolata NF" pitchFamily="49" charset="77"/>
              </a:rPr>
              <a:t>/</a:t>
            </a:r>
            <a:r>
              <a:rPr lang="en-US" sz="1400" dirty="0" err="1">
                <a:latin typeface="Inconsolata NF" pitchFamily="49" charset="77"/>
              </a:rPr>
              <a:t>tatisjr</a:t>
            </a:r>
            <a:r>
              <a:rPr lang="en-US" sz="1400" dirty="0">
                <a:latin typeface="Inconsolata NF" pitchFamily="49" charset="77"/>
              </a:rPr>
              <a:t>/</a:t>
            </a:r>
            <a:r>
              <a:rPr lang="en-US" sz="1400" dirty="0" err="1">
                <a:latin typeface="Inconsolata NF" pitchFamily="49" charset="77"/>
              </a:rPr>
              <a:t>venv</a:t>
            </a:r>
            <a:r>
              <a:rPr lang="en-US" sz="1400" dirty="0">
                <a:latin typeface="Inconsolata NF" pitchFamily="49" charset="77"/>
              </a:rPr>
              <a:t>/lib/python3.9/site-packages/</a:t>
            </a:r>
            <a:r>
              <a:rPr lang="en-US" sz="5400" dirty="0" err="1">
                <a:latin typeface="Inconsolata NF" pitchFamily="49" charset="77"/>
              </a:rPr>
              <a:t>django</a:t>
            </a:r>
            <a:r>
              <a:rPr lang="en-US" sz="5400" dirty="0">
                <a:latin typeface="Inconsolata NF" pitchFamily="49" charset="77"/>
              </a:rPr>
              <a:t>/</a:t>
            </a:r>
            <a:r>
              <a:rPr lang="en-US" sz="5400" dirty="0" err="1">
                <a:latin typeface="Inconsolata NF" pitchFamily="49" charset="77"/>
              </a:rPr>
              <a:t>db</a:t>
            </a:r>
            <a:r>
              <a:rPr lang="en-US" sz="5400" dirty="0">
                <a:latin typeface="Inconsolata NF" pitchFamily="49" charset="77"/>
              </a:rPr>
              <a:t>/backends/sqlite3/</a:t>
            </a:r>
            <a:r>
              <a:rPr lang="en-US" sz="5400" dirty="0" err="1">
                <a:latin typeface="Inconsolata NF" pitchFamily="49" charset="77"/>
              </a:rPr>
              <a:t>base.py</a:t>
            </a:r>
            <a:r>
              <a:rPr lang="en-US" sz="5400" dirty="0">
                <a:latin typeface="Inconsolata NF" pitchFamily="49" charset="77"/>
              </a:rPr>
              <a:t>", line 357, in execute</a:t>
            </a:r>
          </a:p>
          <a:p>
            <a:pPr marL="457200" lvl="1" indent="0">
              <a:buNone/>
            </a:pPr>
            <a:r>
              <a:rPr lang="en-US" sz="1400" dirty="0">
                <a:latin typeface="Inconsolata NF" pitchFamily="49" charset="77"/>
              </a:rPr>
              <a:t>        return </a:t>
            </a:r>
            <a:r>
              <a:rPr lang="en-US" sz="1400" dirty="0" err="1">
                <a:latin typeface="Inconsolata NF" pitchFamily="49" charset="77"/>
              </a:rPr>
              <a:t>Database.Cursor.execute</a:t>
            </a:r>
            <a:r>
              <a:rPr lang="en-US" sz="1400" dirty="0">
                <a:latin typeface="Inconsolata NF" pitchFamily="49" charset="77"/>
              </a:rPr>
              <a:t>(self, query, params)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err="1">
                <a:latin typeface="Inconsolata NF" pitchFamily="49" charset="77"/>
              </a:rPr>
              <a:t>SQLiteCursorWrapper</a:t>
            </a:r>
            <a:r>
              <a:rPr lang="en-US" dirty="0"/>
              <a:t>:</a:t>
            </a:r>
          </a:p>
          <a:p>
            <a:pPr lvl="1">
              <a:lnSpc>
                <a:spcPct val="150000"/>
              </a:lnSpc>
            </a:pPr>
            <a:r>
              <a:rPr lang="en-US" dirty="0"/>
              <a:t>execute</a:t>
            </a:r>
          </a:p>
          <a:p>
            <a:pPr lvl="1">
              <a:lnSpc>
                <a:spcPct val="150000"/>
              </a:lnSpc>
            </a:pPr>
            <a:r>
              <a:rPr lang="en-US" dirty="0" err="1"/>
              <a:t>executemany</a:t>
            </a:r>
            <a:endParaRPr lang="en-US" dirty="0"/>
          </a:p>
          <a:p>
            <a:pPr lvl="1">
              <a:lnSpc>
                <a:spcPct val="150000"/>
              </a:lnSpc>
            </a:pPr>
            <a:r>
              <a:rPr lang="en-US" dirty="0" err="1"/>
              <a:t>convert_query</a:t>
            </a:r>
            <a:endParaRPr lang="en-US" dirty="0"/>
          </a:p>
          <a:p>
            <a:pPr>
              <a:lnSpc>
                <a:spcPct val="150000"/>
              </a:lnSpc>
            </a:pPr>
            <a:endParaRPr lang="en-US" dirty="0"/>
          </a:p>
        </p:txBody>
      </p:sp>
    </p:spTree>
    <p:extLst>
      <p:ext uri="{BB962C8B-B14F-4D97-AF65-F5344CB8AC3E}">
        <p14:creationId xmlns:p14="http://schemas.microsoft.com/office/powerpoint/2010/main" val="32734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C5E-6059-A179-DD1B-365791E5E0A1}"/>
              </a:ext>
            </a:extLst>
          </p:cNvPr>
          <p:cNvSpPr>
            <a:spLocks noGrp="1"/>
          </p:cNvSpPr>
          <p:nvPr>
            <p:ph type="title"/>
          </p:nvPr>
        </p:nvSpPr>
        <p:spPr/>
        <p:txBody>
          <a:bodyPr/>
          <a:lstStyle/>
          <a:p>
            <a:pPr algn="ctr"/>
            <a:r>
              <a:rPr lang="en-US" b="1" dirty="0"/>
              <a:t>Results of Research</a:t>
            </a:r>
            <a:endParaRPr lang="en-US" dirty="0">
              <a:latin typeface="Inconsolata NF" pitchFamily="49" charset="77"/>
            </a:endParaRPr>
          </a:p>
        </p:txBody>
      </p:sp>
      <p:sp>
        <p:nvSpPr>
          <p:cNvPr id="3" name="Content Placeholder 2">
            <a:extLst>
              <a:ext uri="{FF2B5EF4-FFF2-40B4-BE49-F238E27FC236}">
                <a16:creationId xmlns:a16="http://schemas.microsoft.com/office/drawing/2014/main" id="{1CFA4BAA-46D0-CAFE-2F1A-212365EEE9A0}"/>
              </a:ext>
            </a:extLst>
          </p:cNvPr>
          <p:cNvSpPr>
            <a:spLocks noGrp="1"/>
          </p:cNvSpPr>
          <p:nvPr>
            <p:ph idx="1"/>
          </p:nvPr>
        </p:nvSpPr>
        <p:spPr/>
        <p:txBody>
          <a:bodyPr>
            <a:normAutofit lnSpcReduction="10000"/>
          </a:bodyPr>
          <a:lstStyle/>
          <a:p>
            <a:pPr marL="0" indent="0">
              <a:buNone/>
            </a:pPr>
            <a:r>
              <a:rPr lang="en-US" dirty="0">
                <a:latin typeface="Inconsolata NF" pitchFamily="49" charset="77"/>
              </a:rPr>
              <a:t>def execute(…):</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a:p>
            <a:pPr marL="0" indent="0">
              <a:buNone/>
            </a:pPr>
            <a:r>
              <a:rPr lang="en-US" dirty="0">
                <a:latin typeface="Inconsolata NF" pitchFamily="49" charset="77"/>
              </a:rPr>
              <a:t>def </a:t>
            </a:r>
            <a:r>
              <a:rPr lang="en-US" dirty="0" err="1">
                <a:latin typeface="Inconsolata NF" pitchFamily="49" charset="77"/>
              </a:rPr>
              <a:t>executemany</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p:txBody>
      </p:sp>
    </p:spTree>
    <p:extLst>
      <p:ext uri="{BB962C8B-B14F-4D97-AF65-F5344CB8AC3E}">
        <p14:creationId xmlns:p14="http://schemas.microsoft.com/office/powerpoint/2010/main" val="2466746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423081" y="1825625"/>
            <a:ext cx="11614243" cy="4351338"/>
          </a:xfrm>
        </p:spPr>
        <p:txBody>
          <a:bodyPr/>
          <a:lstStyle/>
          <a:p>
            <a:pPr marL="0" indent="0">
              <a:buNone/>
            </a:pPr>
            <a:r>
              <a:rPr lang="en-US" dirty="0">
                <a:latin typeface="Inconsolata NF" pitchFamily="49" charset="77"/>
              </a:rPr>
              <a:t>def </a:t>
            </a:r>
            <a:r>
              <a:rPr lang="en-US" dirty="0" err="1">
                <a:latin typeface="Inconsolata NF" pitchFamily="49" charset="77"/>
              </a:rPr>
              <a:t>convert_query</a:t>
            </a:r>
            <a:r>
              <a:rPr lang="en-US" dirty="0">
                <a:latin typeface="Inconsolata NF" pitchFamily="49" charset="77"/>
              </a:rPr>
              <a:t>(self, query):</a:t>
            </a:r>
          </a:p>
          <a:p>
            <a:pPr marL="0" indent="0">
              <a:buNone/>
            </a:pPr>
            <a:r>
              <a:rPr lang="en-US" dirty="0">
                <a:latin typeface="Inconsolata NF" pitchFamily="49" charset="77"/>
              </a:rPr>
              <a:t>    return </a:t>
            </a:r>
            <a:r>
              <a:rPr lang="en-US" dirty="0" err="1">
                <a:latin typeface="Inconsolata NF" pitchFamily="49" charset="77"/>
              </a:rPr>
              <a:t>FORMAT_QMARK_REGEX.sub</a:t>
            </a:r>
            <a:r>
              <a:rPr lang="en-US" dirty="0">
                <a:latin typeface="Inconsolata NF" pitchFamily="49" charset="77"/>
              </a:rPr>
              <a:t>("?", query).replace("%%", "%")</a:t>
            </a:r>
          </a:p>
        </p:txBody>
      </p:sp>
    </p:spTree>
    <p:extLst>
      <p:ext uri="{BB962C8B-B14F-4D97-AF65-F5344CB8AC3E}">
        <p14:creationId xmlns:p14="http://schemas.microsoft.com/office/powerpoint/2010/main" val="957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t>BUT </a:t>
            </a:r>
          </a:p>
          <a:p>
            <a:pPr>
              <a:lnSpc>
                <a:spcPct val="150000"/>
              </a:lnSpc>
            </a:pPr>
            <a:r>
              <a:rPr lang="en-US" b="1" dirty="0">
                <a:latin typeface="Inconsolata NF" pitchFamily="49" charset="77"/>
              </a:rPr>
              <a:t>FORMAT_QMARK_REGEX = _</a:t>
            </a:r>
            <a:r>
              <a:rPr lang="en-US" b="1" dirty="0" err="1">
                <a:latin typeface="Inconsolata NF" pitchFamily="49" charset="77"/>
              </a:rPr>
              <a:t>lazy_re_compile</a:t>
            </a:r>
            <a:r>
              <a:rPr lang="en-US" b="1" dirty="0">
                <a:latin typeface="Inconsolata NF" pitchFamily="49" charset="77"/>
              </a:rPr>
              <a:t>(r"(?&lt;!%)%s")</a:t>
            </a:r>
          </a:p>
        </p:txBody>
      </p:sp>
    </p:spTree>
    <p:extLst>
      <p:ext uri="{BB962C8B-B14F-4D97-AF65-F5344CB8AC3E}">
        <p14:creationId xmlns:p14="http://schemas.microsoft.com/office/powerpoint/2010/main" val="9122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b="1" dirty="0">
                <a:latin typeface="Inconsolata NF" pitchFamily="49" charset="77"/>
              </a:rPr>
              <a:t>_</a:t>
            </a:r>
            <a:r>
              <a:rPr lang="en-US" b="1" dirty="0" err="1">
                <a:latin typeface="Inconsolata NF" pitchFamily="49" charset="77"/>
              </a:rPr>
              <a:t>lazy_re_compile</a:t>
            </a:r>
            <a:r>
              <a:rPr lang="en-US" b="1" dirty="0">
                <a:latin typeface="Inconsolata NF" pitchFamily="49" charset="77"/>
              </a:rPr>
              <a:t>(r</a:t>
            </a:r>
            <a:r>
              <a:rPr lang="en-US" b="1" dirty="0"/>
              <a:t>egex, flags=0</a:t>
            </a:r>
            <a:r>
              <a:rPr lang="en-US" b="1" dirty="0">
                <a:latin typeface="Inconsolata NF" pitchFamily="49" charset="77"/>
              </a:rPr>
              <a:t>)</a:t>
            </a:r>
          </a:p>
          <a:p>
            <a:pPr>
              <a:lnSpc>
                <a:spcPct val="150000"/>
              </a:lnSpc>
            </a:pPr>
            <a:r>
              <a:rPr lang="en-US" dirty="0"/>
              <a:t>Two parameters</a:t>
            </a:r>
          </a:p>
          <a:p>
            <a:pPr lvl="1">
              <a:lnSpc>
                <a:spcPct val="150000"/>
              </a:lnSpc>
            </a:pPr>
            <a:r>
              <a:rPr lang="en-US" dirty="0"/>
              <a:t>regex</a:t>
            </a:r>
          </a:p>
          <a:p>
            <a:pPr lvl="1">
              <a:lnSpc>
                <a:spcPct val="150000"/>
              </a:lnSpc>
            </a:pPr>
            <a:r>
              <a:rPr lang="en-US" dirty="0"/>
              <a:t>flags</a:t>
            </a:r>
          </a:p>
          <a:p>
            <a:pPr lvl="2">
              <a:lnSpc>
                <a:spcPct val="150000"/>
              </a:lnSpc>
            </a:pPr>
            <a:r>
              <a:rPr lang="en-US" dirty="0" err="1"/>
              <a:t>re.I</a:t>
            </a:r>
            <a:endParaRPr lang="en-US" dirty="0"/>
          </a:p>
          <a:p>
            <a:pPr lvl="2">
              <a:lnSpc>
                <a:spcPct val="150000"/>
              </a:lnSpc>
            </a:pPr>
            <a:r>
              <a:rPr lang="en-US" dirty="0" err="1"/>
              <a:t>re.S</a:t>
            </a:r>
            <a:endParaRPr lang="en-US" dirty="0"/>
          </a:p>
        </p:txBody>
      </p:sp>
    </p:spTree>
    <p:extLst>
      <p:ext uri="{BB962C8B-B14F-4D97-AF65-F5344CB8AC3E}">
        <p14:creationId xmlns:p14="http://schemas.microsoft.com/office/powerpoint/2010/main" val="3895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 What have we learned?</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latin typeface="Inconsolata NF" pitchFamily="49" charset="77"/>
              </a:rPr>
              <a:t>execute() </a:t>
            </a:r>
            <a:r>
              <a:rPr lang="en-US" dirty="0"/>
              <a:t>method</a:t>
            </a:r>
          </a:p>
          <a:p>
            <a:pPr>
              <a:lnSpc>
                <a:spcPct val="150000"/>
              </a:lnSpc>
            </a:pPr>
            <a:r>
              <a:rPr lang="en-US" dirty="0" err="1">
                <a:latin typeface="Inconsolata NF" pitchFamily="49" charset="77"/>
              </a:rPr>
              <a:t>convert_query</a:t>
            </a:r>
            <a:r>
              <a:rPr lang="en-US" dirty="0">
                <a:latin typeface="Inconsolata NF" pitchFamily="49" charset="77"/>
              </a:rPr>
              <a:t>() </a:t>
            </a:r>
            <a:r>
              <a:rPr lang="en-US" dirty="0"/>
              <a:t>method</a:t>
            </a:r>
          </a:p>
          <a:p>
            <a:pPr>
              <a:lnSpc>
                <a:spcPct val="150000"/>
              </a:lnSpc>
            </a:pPr>
            <a:r>
              <a:rPr lang="en-US" dirty="0" err="1">
                <a:latin typeface="Inconsolata NF" pitchFamily="49" charset="77"/>
              </a:rPr>
              <a:t>executemany</a:t>
            </a:r>
            <a:r>
              <a:rPr lang="en-US" dirty="0">
                <a:latin typeface="Inconsolata NF" pitchFamily="49" charset="77"/>
              </a:rPr>
              <a:t>() </a:t>
            </a:r>
            <a:r>
              <a:rPr lang="en-US" dirty="0"/>
              <a:t>method</a:t>
            </a:r>
          </a:p>
        </p:txBody>
      </p:sp>
    </p:spTree>
    <p:extLst>
      <p:ext uri="{BB962C8B-B14F-4D97-AF65-F5344CB8AC3E}">
        <p14:creationId xmlns:p14="http://schemas.microsoft.com/office/powerpoint/2010/main" val="12513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p>
          <a:p>
            <a:pPr marL="0" indent="0" algn="ctr">
              <a:lnSpc>
                <a:spcPct val="150000"/>
              </a:lnSpc>
              <a:buNone/>
            </a:pPr>
            <a:r>
              <a:rPr lang="en-US" sz="2000" dirty="0"/>
              <a:t>Write down what you learn</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34397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825625"/>
            <a:ext cx="12192000" cy="4351338"/>
          </a:xfrm>
        </p:spPr>
        <p:txBody>
          <a:bodyPr>
            <a:normAutofit/>
          </a:bodyPr>
          <a:lstStyle/>
          <a:p>
            <a:pPr>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%(id)s", {'id': '1’} </a:t>
            </a:r>
          </a:p>
          <a:p>
            <a:pPr lvl="1">
              <a:lnSpc>
                <a:spcPct val="150000"/>
              </a:lnSpc>
            </a:pPr>
            <a:r>
              <a:rPr lang="en-US" dirty="0">
                <a:ln w="0"/>
                <a:effectLst>
                  <a:outerShdw blurRad="38100" dist="19050" dir="2700000" algn="tl" rotWithShape="0">
                    <a:schemeClr val="dk1">
                      <a:alpha val="40000"/>
                    </a:schemeClr>
                  </a:outerShdw>
                </a:effectLst>
              </a:rPr>
              <a:t>fails</a:t>
            </a:r>
          </a:p>
          <a:p>
            <a:pPr>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 {'id': '1’}</a:t>
            </a:r>
          </a:p>
          <a:p>
            <a:pPr lvl="1">
              <a:lnSpc>
                <a:spcPct val="150000"/>
              </a:lnSpc>
            </a:pPr>
            <a:r>
              <a:rPr lang="en-US" dirty="0">
                <a:ln w="0"/>
                <a:effectLst>
                  <a:outerShdw blurRad="38100" dist="19050" dir="2700000" algn="tl" rotWithShape="0">
                    <a:schemeClr val="dk1">
                      <a:alpha val="40000"/>
                    </a:schemeClr>
                  </a:outerShdw>
                </a:effectLst>
              </a:rPr>
              <a:t>succeeds </a:t>
            </a:r>
          </a:p>
          <a:p>
            <a:pPr>
              <a:lnSpc>
                <a:spcPct val="150000"/>
              </a:lnSpc>
            </a:pPr>
            <a:endParaRPr lang="en-US" dirty="0">
              <a:ln w="0"/>
              <a:effectLst>
                <a:outerShdw blurRad="38100" dist="19050" dir="2700000" algn="tl" rotWithShape="0">
                  <a:schemeClr val="dk1">
                    <a:alpha val="40000"/>
                  </a:schemeClr>
                </a:outerShdw>
              </a:effectLst>
              <a:latin typeface="Inconsolata NF" pitchFamily="49" charset="77"/>
            </a:endParaRPr>
          </a:p>
        </p:txBody>
      </p:sp>
    </p:spTree>
    <p:extLst>
      <p:ext uri="{BB962C8B-B14F-4D97-AF65-F5344CB8AC3E}">
        <p14:creationId xmlns:p14="http://schemas.microsoft.com/office/powerpoint/2010/main" val="1119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rticipants of DjangoCon US 2022 in front of the Marriott Hotel pool">
            <a:extLst>
              <a:ext uri="{FF2B5EF4-FFF2-40B4-BE49-F238E27FC236}">
                <a16:creationId xmlns:a16="http://schemas.microsoft.com/office/drawing/2014/main" id="{FF131573-FA4B-A19A-5B8E-73E7E864FC1D}"/>
              </a:ext>
            </a:extLst>
          </p:cNvPr>
          <p:cNvPicPr>
            <a:picLocks noChangeAspect="1"/>
          </p:cNvPicPr>
          <p:nvPr/>
        </p:nvPicPr>
        <p:blipFill>
          <a:blip r:embed="rId3"/>
          <a:stretch>
            <a:fillRect/>
          </a:stretch>
        </p:blipFill>
        <p:spPr>
          <a:xfrm>
            <a:off x="0" y="354842"/>
            <a:ext cx="12192000" cy="8124748"/>
          </a:xfrm>
          <a:prstGeom prst="rect">
            <a:avLst/>
          </a:prstGeom>
        </p:spPr>
      </p:pic>
    </p:spTree>
    <p:extLst>
      <p:ext uri="{BB962C8B-B14F-4D97-AF65-F5344CB8AC3E}">
        <p14:creationId xmlns:p14="http://schemas.microsoft.com/office/powerpoint/2010/main" val="1165594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Regular Expression</a:t>
            </a:r>
          </a:p>
        </p:txBody>
      </p:sp>
    </p:spTree>
    <p:extLst>
      <p:ext uri="{BB962C8B-B14F-4D97-AF65-F5344CB8AC3E}">
        <p14:creationId xmlns:p14="http://schemas.microsoft.com/office/powerpoint/2010/main" val="313676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b="1" dirty="0">
              <a:solidFill>
                <a:srgbClr val="569CD6"/>
              </a:solidFill>
              <a:latin typeface="Inconsolata NF" pitchFamily="49" charset="77"/>
            </a:endParaRP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825625"/>
            <a:ext cx="12192000" cy="3961400"/>
          </a:xfrm>
        </p:spPr>
        <p:txBody>
          <a:bodyPr/>
          <a:lstStyle/>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pPr marL="0" indent="0">
              <a:lnSpc>
                <a:spcPct val="150000"/>
              </a:lnSpc>
              <a:buNone/>
            </a:pPr>
            <a:endParaRPr lang="en-US" b="1" dirty="0">
              <a:latin typeface="Inconsolata NF" pitchFamily="49" charset="77"/>
            </a:endParaRPr>
          </a:p>
          <a:p>
            <a:pPr marL="0" indent="0">
              <a:lnSpc>
                <a:spcPct val="150000"/>
              </a:lnSpc>
              <a:buNone/>
            </a:pPr>
            <a:endParaRPr lang="en-US" b="1" dirty="0">
              <a:latin typeface="Inconsolata NF" pitchFamily="49" charset="77"/>
            </a:endParaRPr>
          </a:p>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8039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438835"/>
            <a:ext cx="12191999" cy="4738128"/>
          </a:xfrm>
        </p:spPr>
        <p:txBody>
          <a:bodyPr>
            <a:normAutofit/>
          </a:bodyPr>
          <a:lstStyle/>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a:t>
            </a:r>
            <a:r>
              <a:rPr lang="en-US" b="1" dirty="0">
                <a:highlight>
                  <a:srgbClr val="FFFF00"/>
                </a:highlight>
                <a:latin typeface="Inconsolata NF" pitchFamily="49" charset="77"/>
              </a:rPr>
              <a:t>)s</a:t>
            </a:r>
            <a:r>
              <a:rPr lang="en-US" b="1" dirty="0">
                <a:latin typeface="Inconsolata NF" pitchFamily="49" charset="77"/>
              </a:rPr>
              <a:t>",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a:t>
            </a:r>
            <a:r>
              <a:rPr lang="en-US" b="1" dirty="0">
                <a:highlight>
                  <a:srgbClr val="FFFF00"/>
                </a:highlight>
                <a:latin typeface="Inconsolata NF" pitchFamily="49" charset="77"/>
              </a:rPr>
              <a:t>%(</a:t>
            </a:r>
            <a:r>
              <a:rPr lang="en-US" b="1" dirty="0">
                <a:latin typeface="Inconsolata NF" pitchFamily="49" charset="77"/>
              </a:rPr>
              <a:t>id",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0855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pPr>
              <a:lnSpc>
                <a:spcPct val="150000"/>
              </a:lnSpc>
            </a:pPr>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endParaRPr lang="en-US" b="1" dirty="0">
              <a:latin typeface="Inconsolata NF" pitchFamily="49" charset="77"/>
            </a:endParaRPr>
          </a:p>
        </p:txBody>
      </p:sp>
    </p:spTree>
    <p:extLst>
      <p:ext uri="{BB962C8B-B14F-4D97-AF65-F5344CB8AC3E}">
        <p14:creationId xmlns:p14="http://schemas.microsoft.com/office/powerpoint/2010/main" val="1783186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posted idea </a:t>
            </a:r>
          </a:p>
        </p:txBody>
      </p:sp>
    </p:spTree>
    <p:extLst>
      <p:ext uri="{BB962C8B-B14F-4D97-AF65-F5344CB8AC3E}">
        <p14:creationId xmlns:p14="http://schemas.microsoft.com/office/powerpoint/2010/main" val="721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2216288"/>
          </a:xfrm>
        </p:spPr>
        <p:txBody>
          <a:bodyPr>
            <a:normAutofit/>
          </a:bodyPr>
          <a:lstStyle/>
          <a:p>
            <a:pPr marL="0" indent="0">
              <a:lnSpc>
                <a:spcPct val="150000"/>
              </a:lnSpc>
              <a:buNone/>
            </a:pPr>
            <a:r>
              <a:rPr lang="en-US" dirty="0"/>
              <a:t>This looks quite fragile</a:t>
            </a:r>
          </a:p>
          <a:p>
            <a:pPr marL="0" indent="0">
              <a:lnSpc>
                <a:spcPct val="150000"/>
              </a:lnSpc>
              <a:buNone/>
            </a:pPr>
            <a:r>
              <a:rPr lang="en-US" dirty="0"/>
              <a:t>What if string includes </a:t>
            </a:r>
            <a:r>
              <a:rPr lang="en-US" b="1" dirty="0">
                <a:highlight>
                  <a:srgbClr val="FFFF00"/>
                </a:highlight>
                <a:latin typeface="Inconsolata NF" pitchFamily="49" charset="77"/>
              </a:rPr>
              <a:t>`)</a:t>
            </a:r>
            <a:r>
              <a:rPr lang="en-US" b="1">
                <a:highlight>
                  <a:srgbClr val="FFFF00"/>
                </a:highlight>
                <a:latin typeface="Inconsolata NF" pitchFamily="49" charset="77"/>
              </a:rPr>
              <a:t>s`</a:t>
            </a:r>
            <a:r>
              <a:rPr lang="en-US"/>
              <a:t>?</a:t>
            </a:r>
            <a:endParaRPr lang="en-US" dirty="0"/>
          </a:p>
          <a:p>
            <a:pPr marL="0" indent="0">
              <a:lnSpc>
                <a:spcPct val="150000"/>
              </a:lnSpc>
              <a:buNone/>
            </a:pPr>
            <a:r>
              <a:rPr lang="en-US" dirty="0"/>
              <a:t>Try naming-</a:t>
            </a:r>
            <a:r>
              <a:rPr lang="en-US" dirty="0" err="1"/>
              <a:t>dict</a:t>
            </a:r>
            <a:endParaRPr lang="en-US" b="1" dirty="0">
              <a:latin typeface="Inconsolata NF" pitchFamily="49" charset="77"/>
            </a:endParaRPr>
          </a:p>
        </p:txBody>
      </p:sp>
      <p:sp>
        <p:nvSpPr>
          <p:cNvPr id="4" name="TextBox 3">
            <a:extLst>
              <a:ext uri="{FF2B5EF4-FFF2-40B4-BE49-F238E27FC236}">
                <a16:creationId xmlns:a16="http://schemas.microsoft.com/office/drawing/2014/main" id="{404A62DF-8DC1-D989-73C7-C07A75A45EAF}"/>
              </a:ext>
            </a:extLst>
          </p:cNvPr>
          <p:cNvSpPr txBox="1"/>
          <p:nvPr/>
        </p:nvSpPr>
        <p:spPr>
          <a:xfrm>
            <a:off x="1882588" y="4752270"/>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highlight>
                  <a:srgbClr val="FFFF00"/>
                </a:highlight>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a:lnSpc>
                <a:spcPct val="150000"/>
              </a:lnSpc>
            </a:pPr>
            <a:r>
              <a:rPr lang="en-US" dirty="0"/>
              <a:t>Take a look at the Oracle backend </a:t>
            </a:r>
          </a:p>
          <a:p>
            <a:pPr>
              <a:lnSpc>
                <a:spcPct val="150000"/>
              </a:lnSpc>
            </a:pPr>
            <a:r>
              <a:rPr lang="en-US" dirty="0"/>
              <a:t>but at the time I knew what I was doing there</a:t>
            </a:r>
          </a:p>
        </p:txBody>
      </p:sp>
    </p:spTree>
    <p:extLst>
      <p:ext uri="{BB962C8B-B14F-4D97-AF65-F5344CB8AC3E}">
        <p14:creationId xmlns:p14="http://schemas.microsoft.com/office/powerpoint/2010/main" val="21566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pPr algn="ctr"/>
            <a:r>
              <a:rPr lang="en-US" b="1" dirty="0"/>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pPr>
              <a:lnSpc>
                <a:spcPct val="150000"/>
              </a:lnSpc>
            </a:pPr>
            <a:r>
              <a:rPr lang="en-US" dirty="0"/>
              <a:t>Avoid using Regex</a:t>
            </a:r>
          </a:p>
          <a:p>
            <a:pPr>
              <a:lnSpc>
                <a:spcPct val="150000"/>
              </a:lnSpc>
            </a:pPr>
            <a:r>
              <a:rPr lang="en-US" dirty="0"/>
              <a:t>Try implementing __</a:t>
            </a:r>
            <a:r>
              <a:rPr lang="en-US" dirty="0" err="1"/>
              <a:t>getitem</a:t>
            </a:r>
            <a:r>
              <a:rPr lang="en-US" dirty="0"/>
              <a:t>__</a:t>
            </a:r>
          </a:p>
          <a:p>
            <a:pPr>
              <a:lnSpc>
                <a:spcPct val="150000"/>
              </a:lnSpc>
            </a:pPr>
            <a:r>
              <a:rPr lang="en-US" dirty="0"/>
              <a:t>Ensures _</a:t>
            </a:r>
            <a:r>
              <a:rPr lang="en-US" dirty="0" err="1"/>
              <a:t>missing_param</a:t>
            </a:r>
            <a:r>
              <a:rPr lang="en-US" dirty="0"/>
              <a:t>_ message </a:t>
            </a:r>
          </a:p>
          <a:p>
            <a:pPr>
              <a:lnSpc>
                <a:spcPct val="150000"/>
              </a:lnSpc>
            </a:pPr>
            <a:r>
              <a:rPr lang="en-US" dirty="0"/>
              <a:t>instead of </a:t>
            </a:r>
            <a:r>
              <a:rPr lang="en-US" dirty="0" err="1"/>
              <a:t>KeyError</a:t>
            </a:r>
            <a:r>
              <a:rPr lang="en-US" dirty="0"/>
              <a:t> message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3731103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Feedback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7545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oomed in picture on the speaker from DjangoCon US 2022 in San Diego">
            <a:extLst>
              <a:ext uri="{FF2B5EF4-FFF2-40B4-BE49-F238E27FC236}">
                <a16:creationId xmlns:a16="http://schemas.microsoft.com/office/drawing/2014/main" id="{41ED705B-ADDF-FC1E-9167-8DAB593AB7F2}"/>
              </a:ext>
            </a:extLst>
          </p:cNvPr>
          <p:cNvPicPr>
            <a:picLocks noChangeAspect="1"/>
          </p:cNvPicPr>
          <p:nvPr/>
        </p:nvPicPr>
        <p:blipFill>
          <a:blip r:embed="rId3"/>
          <a:stretch>
            <a:fillRect/>
          </a:stretch>
        </p:blipFill>
        <p:spPr>
          <a:xfrm>
            <a:off x="0" y="-1173496"/>
            <a:ext cx="12292314" cy="9735047"/>
          </a:xfrm>
          <a:prstGeom prst="rect">
            <a:avLst/>
          </a:prstGeom>
        </p:spPr>
      </p:pic>
    </p:spTree>
    <p:extLst>
      <p:ext uri="{BB962C8B-B14F-4D97-AF65-F5344CB8AC3E}">
        <p14:creationId xmlns:p14="http://schemas.microsoft.com/office/powerpoint/2010/main" val="2121580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363170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775740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4202397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p>
          <a:p>
            <a:pPr marL="0" indent="0" algn="ctr">
              <a:lnSpc>
                <a:spcPct val="150000"/>
              </a:lnSpc>
              <a:buNone/>
            </a:pPr>
            <a:r>
              <a:rPr lang="en-US" sz="2000" dirty="0"/>
              <a:t>Write down what you learn</a:t>
            </a:r>
          </a:p>
          <a:p>
            <a:pPr marL="0" indent="0" algn="ctr">
              <a:lnSpc>
                <a:spcPct val="150000"/>
              </a:lnSpc>
              <a:buNone/>
            </a:pPr>
            <a:r>
              <a:rPr lang="en-US" dirty="0"/>
              <a:t>Test the Code 🧪</a:t>
            </a:r>
          </a:p>
        </p:txBody>
      </p:sp>
    </p:spTree>
    <p:extLst>
      <p:ext uri="{BB962C8B-B14F-4D97-AF65-F5344CB8AC3E}">
        <p14:creationId xmlns:p14="http://schemas.microsoft.com/office/powerpoint/2010/main" val="33233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932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Current tests</a:t>
            </a:r>
          </a:p>
          <a:p>
            <a:pPr marL="285750" indent="-285750">
              <a:lnSpc>
                <a:spcPct val="150000"/>
              </a:lnSpc>
              <a:buFont typeface="Arial" panose="020B0604020202020204" pitchFamily="34" charset="0"/>
              <a:buChar char="•"/>
            </a:pPr>
            <a:r>
              <a:rPr lang="en-US" sz="3200" dirty="0"/>
              <a:t>New tests (if needed)</a:t>
            </a:r>
          </a:p>
        </p:txBody>
      </p:sp>
    </p:spTree>
    <p:extLst>
      <p:ext uri="{BB962C8B-B14F-4D97-AF65-F5344CB8AC3E}">
        <p14:creationId xmlns:p14="http://schemas.microsoft.com/office/powerpoint/2010/main" val="19083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9706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solidFill>
                  <a:srgbClr val="1F2328"/>
                </a:solidFill>
                <a:latin typeface="-apple-system"/>
              </a:rPr>
              <a:t>RawQueryTests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test_pyformat_params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test_query_representation</a:t>
            </a:r>
            <a:endParaRPr lang="en-US" sz="3200" dirty="0">
              <a:solidFill>
                <a:srgbClr val="1F2328"/>
              </a:solidFill>
              <a:latin typeface="-apple-system"/>
            </a:endParaRPr>
          </a:p>
        </p:txBody>
      </p:sp>
    </p:spTree>
    <p:extLst>
      <p:ext uri="{BB962C8B-B14F-4D97-AF65-F5344CB8AC3E}">
        <p14:creationId xmlns:p14="http://schemas.microsoft.com/office/powerpoint/2010/main" val="11327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1" y="2485236"/>
            <a:ext cx="10515599" cy="1569660"/>
          </a:xfrm>
          <a:prstGeom prst="rect">
            <a:avLst/>
          </a:prstGeom>
          <a:noFill/>
        </p:spPr>
        <p:txBody>
          <a:bodyPr wrap="square" rtlCol="0">
            <a:spAutoFit/>
          </a:bodyPr>
          <a:lstStyle/>
          <a:p>
            <a:r>
              <a:rPr lang="en-US" sz="3200" dirty="0"/>
              <a:t>@</a:t>
            </a:r>
            <a:r>
              <a:rPr lang="en-US" sz="3200" dirty="0" err="1"/>
              <a:t>skipUnlessDBFeature</a:t>
            </a:r>
            <a:r>
              <a:rPr lang="en-US" sz="3200" dirty="0"/>
              <a:t>("</a:t>
            </a:r>
            <a:r>
              <a:rPr lang="en-US" sz="3200" dirty="0" err="1"/>
              <a:t>supports_paramstyle_pyformat</a:t>
            </a:r>
            <a:r>
              <a:rPr lang="en-US" sz="3200" dirty="0"/>
              <a:t>")</a:t>
            </a:r>
            <a:endParaRPr lang="en-US" sz="3200" dirty="0">
              <a:solidFill>
                <a:srgbClr val="1F2328"/>
              </a:solidFill>
              <a:latin typeface="-apple-system"/>
            </a:endParaRPr>
          </a:p>
          <a:p>
            <a:r>
              <a:rPr lang="en-US" sz="3200" dirty="0" err="1">
                <a:solidFill>
                  <a:srgbClr val="1F2328"/>
                </a:solidFill>
                <a:latin typeface="-apple-system"/>
              </a:rPr>
              <a:t>test_pyformat_params</a:t>
            </a:r>
            <a:r>
              <a:rPr lang="en-US" sz="3200" dirty="0">
                <a:solidFill>
                  <a:srgbClr val="1F2328"/>
                </a:solidFill>
                <a:latin typeface="-apple-system"/>
              </a:rPr>
              <a:t>(self):</a:t>
            </a:r>
          </a:p>
          <a:p>
            <a:r>
              <a:rPr lang="en-US" sz="3200" dirty="0">
                <a:solidFill>
                  <a:srgbClr val="1F2328"/>
                </a:solidFill>
                <a:latin typeface="-apple-system"/>
              </a:rPr>
              <a:t>	…</a:t>
            </a:r>
          </a:p>
        </p:txBody>
      </p:sp>
    </p:spTree>
    <p:extLst>
      <p:ext uri="{BB962C8B-B14F-4D97-AF65-F5344CB8AC3E}">
        <p14:creationId xmlns:p14="http://schemas.microsoft.com/office/powerpoint/2010/main" val="32879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893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rgbClr val="1F2328"/>
                </a:solidFill>
              </a:rPr>
              <a:t>Add my proposed code</a:t>
            </a:r>
          </a:p>
          <a:p>
            <a:pPr marL="285750" indent="-285750">
              <a:lnSpc>
                <a:spcPct val="150000"/>
              </a:lnSpc>
              <a:buFont typeface="Arial" panose="020B0604020202020204" pitchFamily="34" charset="0"/>
              <a:buChar char="•"/>
            </a:pPr>
            <a:r>
              <a:rPr lang="en-US" sz="3200" dirty="0">
                <a:solidFill>
                  <a:srgbClr val="1F2328"/>
                </a:solidFill>
              </a:rPr>
              <a:t>Change</a:t>
            </a:r>
            <a:r>
              <a:rPr lang="en-US" sz="3200" dirty="0">
                <a:solidFill>
                  <a:srgbClr val="1F2328"/>
                </a:solidFill>
                <a:latin typeface="Inconsolata NF" pitchFamily="49" charset="77"/>
              </a:rPr>
              <a:t> </a:t>
            </a:r>
            <a:r>
              <a:rPr lang="en-US" sz="3200" dirty="0" err="1">
                <a:solidFill>
                  <a:srgbClr val="1F2328"/>
                </a:solidFill>
                <a:latin typeface="Inconsolata NF" pitchFamily="49" charset="77"/>
              </a:rPr>
              <a:t>supports_paramstyle_pyformat</a:t>
            </a:r>
            <a:r>
              <a:rPr lang="en-US" sz="3200" dirty="0">
                <a:solidFill>
                  <a:srgbClr val="1F2328"/>
                </a:solidFill>
              </a:rPr>
              <a:t> to be </a:t>
            </a:r>
            <a:r>
              <a:rPr lang="en-US" sz="3200" dirty="0">
                <a:solidFill>
                  <a:srgbClr val="1F2328"/>
                </a:solidFill>
                <a:latin typeface="Inconsolata NF" pitchFamily="49" charset="77"/>
              </a:rPr>
              <a:t>True</a:t>
            </a:r>
            <a:endParaRPr lang="en-US" sz="3200" dirty="0">
              <a:solidFill>
                <a:srgbClr val="1F2328"/>
              </a:solidFill>
              <a:latin typeface="-apple-system"/>
            </a:endParaRPr>
          </a:p>
        </p:txBody>
      </p:sp>
    </p:spTree>
    <p:extLst>
      <p:ext uri="{BB962C8B-B14F-4D97-AF65-F5344CB8AC3E}">
        <p14:creationId xmlns:p14="http://schemas.microsoft.com/office/powerpoint/2010/main" val="28215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Write New Tests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7546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Not needed</a:t>
            </a:r>
          </a:p>
        </p:txBody>
      </p:sp>
    </p:spTree>
    <p:extLst>
      <p:ext uri="{BB962C8B-B14F-4D97-AF65-F5344CB8AC3E}">
        <p14:creationId xmlns:p14="http://schemas.microsoft.com/office/powerpoint/2010/main" val="167016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of the speaker Ryan Cheley">
            <a:extLst>
              <a:ext uri="{FF2B5EF4-FFF2-40B4-BE49-F238E27FC236}">
                <a16:creationId xmlns:a16="http://schemas.microsoft.com/office/drawing/2014/main" id="{AEDF12F9-47C3-5590-662F-E758FA0A921E}"/>
              </a:ext>
            </a:extLst>
          </p:cNvPr>
          <p:cNvPicPr>
            <a:picLocks noChangeAspect="1"/>
          </p:cNvPicPr>
          <p:nvPr/>
        </p:nvPicPr>
        <p:blipFill>
          <a:blip r:embed="rId3"/>
          <a:stretch>
            <a:fillRect/>
          </a:stretch>
        </p:blipFill>
        <p:spPr>
          <a:xfrm>
            <a:off x="302062" y="-601329"/>
            <a:ext cx="11587876" cy="15453482"/>
          </a:xfrm>
          <a:prstGeom prst="rect">
            <a:avLst/>
          </a:prstGeom>
        </p:spPr>
      </p:pic>
    </p:spTree>
    <p:extLst>
      <p:ext uri="{BB962C8B-B14F-4D97-AF65-F5344CB8AC3E}">
        <p14:creationId xmlns:p14="http://schemas.microsoft.com/office/powerpoint/2010/main" val="1392622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3" name="TextBox 2">
            <a:extLst>
              <a:ext uri="{FF2B5EF4-FFF2-40B4-BE49-F238E27FC236}">
                <a16:creationId xmlns:a16="http://schemas.microsoft.com/office/drawing/2014/main" id="{180C4816-5FD6-9A12-2061-8B07D6464B2C}"/>
              </a:ext>
            </a:extLst>
          </p:cNvPr>
          <p:cNvSpPr txBox="1"/>
          <p:nvPr/>
        </p:nvSpPr>
        <p:spPr>
          <a:xfrm>
            <a:off x="1882588" y="2890391"/>
            <a:ext cx="8426824" cy="1077218"/>
          </a:xfrm>
          <a:prstGeom prst="rect">
            <a:avLst/>
          </a:prstGeom>
          <a:solidFill>
            <a:srgbClr val="D5D9DB"/>
          </a:solidFill>
        </p:spPr>
        <p:txBody>
          <a:bodyPr wrap="square" rtlCol="0">
            <a:spAutoFit/>
          </a:bodyPr>
          <a:lstStyle/>
          <a:p>
            <a:r>
              <a:rPr lang="en-US" sz="3200" dirty="0">
                <a:latin typeface="Inconsolata NF" pitchFamily="49" charset="77"/>
              </a:rPr>
              <a:t>./</a:t>
            </a:r>
            <a:r>
              <a:rPr lang="en-US" sz="3200" dirty="0" err="1">
                <a:latin typeface="Inconsolata NF" pitchFamily="49" charset="77"/>
              </a:rPr>
              <a:t>runtests.py</a:t>
            </a:r>
            <a:r>
              <a:rPr lang="en-US" sz="3200" dirty="0">
                <a:latin typeface="Inconsolata NF" pitchFamily="49" charset="77"/>
              </a:rPr>
              <a:t> -k </a:t>
            </a:r>
            <a:r>
              <a:rPr lang="en-US" sz="3200" dirty="0" err="1">
                <a:latin typeface="Inconsolata NF" pitchFamily="49" charset="77"/>
              </a:rPr>
              <a:t>test_pyformat_params</a:t>
            </a:r>
            <a:r>
              <a:rPr lang="en-US" sz="3200" dirty="0">
                <a:latin typeface="Inconsolata NF" pitchFamily="49" charset="77"/>
              </a:rPr>
              <a:t> -k </a:t>
            </a:r>
            <a:r>
              <a:rPr lang="en-US" sz="3200" dirty="0" err="1">
                <a:latin typeface="Inconsolata NF" pitchFamily="49" charset="77"/>
              </a:rPr>
              <a:t>test_query_representation</a:t>
            </a:r>
            <a:endParaRPr lang="en-US" sz="3200" dirty="0">
              <a:latin typeface="Inconsolata NF" pitchFamily="49" charset="77"/>
            </a:endParaRPr>
          </a:p>
        </p:txBody>
      </p:sp>
    </p:spTree>
    <p:extLst>
      <p:ext uri="{BB962C8B-B14F-4D97-AF65-F5344CB8AC3E}">
        <p14:creationId xmlns:p14="http://schemas.microsoft.com/office/powerpoint/2010/main" val="42439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2128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latin typeface="Inconsolata NF" pitchFamily="49" charset="77"/>
              </a:rPr>
              <a:t>test_pyformat_params</a:t>
            </a:r>
            <a:endParaRPr lang="en-US" sz="3200" dirty="0">
              <a:latin typeface="Inconsolata NF" pitchFamily="49" charset="77"/>
            </a:endParaRPr>
          </a:p>
          <a:p>
            <a:pPr marL="285750" indent="-285750">
              <a:lnSpc>
                <a:spcPct val="150000"/>
              </a:lnSpc>
              <a:buFont typeface="Arial" panose="020B0604020202020204" pitchFamily="34" charset="0"/>
              <a:buChar char="•"/>
            </a:pPr>
            <a:r>
              <a:rPr lang="en-US" sz="3200" dirty="0" err="1">
                <a:latin typeface="Inconsolata NF" pitchFamily="49" charset="77"/>
              </a:rPr>
              <a:t>test_query_representation</a:t>
            </a: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3654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693319"/>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sz="5400" dirty="0">
                <a:highlight>
                  <a:srgbClr val="FFFF00"/>
                </a:highlight>
                <a:latin typeface="Inconsolata NF" pitchFamily="49" charset="77"/>
              </a:rPr>
              <a:t>s</a:t>
            </a:r>
            <a:r>
              <a:rPr lang="en-US" dirty="0">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1352216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970318"/>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dirty="0">
                <a:latin typeface="Inconsolata NF" pitchFamily="49" charset="77"/>
              </a:rPr>
              <a:t>s</a:t>
            </a:r>
            <a:r>
              <a:rPr lang="en-US" sz="7200" dirty="0">
                <a:highlight>
                  <a:srgbClr val="FFFF00"/>
                </a:highlight>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2969188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pPr algn="ctr"/>
            <a:r>
              <a:rPr lang="en-US" b="1" dirty="0">
                <a:effectLst/>
              </a:rPr>
              <a:t>Possible States Testing Matrix</a:t>
            </a:r>
            <a:endParaRPr lang="en-US" dirty="0"/>
          </a:p>
        </p:txBody>
      </p:sp>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b="1" dirty="0" err="1">
                <a:highlight>
                  <a:srgbClr val="D5D9DB"/>
                </a:highlight>
                <a:latin typeface="Inconsolata NF" pitchFamily="49" charset="77"/>
              </a:rPr>
              <a:t>supports_paramstyle_pyformat</a:t>
            </a:r>
            <a:endParaRPr lang="en-US" b="1" dirty="0">
              <a:highlight>
                <a:srgbClr val="D5D9DB"/>
              </a:highlight>
              <a:latin typeface="Inconsolata NF" pitchFamily="49" charset="77"/>
            </a:endParaRPr>
          </a:p>
        </p:txBody>
      </p:sp>
      <p:sp>
        <p:nvSpPr>
          <p:cNvPr id="11" name="Freeform 10">
            <a:extLst>
              <a:ext uri="{FF2B5EF4-FFF2-40B4-BE49-F238E27FC236}">
                <a16:creationId xmlns:a16="http://schemas.microsoft.com/office/drawing/2014/main" id="{F37FCABF-04C7-4730-7B1D-89FDABA7E6D4}"/>
              </a:ext>
            </a:extLst>
          </p:cNvPr>
          <p:cNvSpPr/>
          <p:nvPr/>
        </p:nvSpPr>
        <p:spPr>
          <a:xfrm>
            <a:off x="976390" y="1589011"/>
            <a:ext cx="3499734" cy="917191"/>
          </a:xfrm>
          <a:custGeom>
            <a:avLst/>
            <a:gdLst>
              <a:gd name="connsiteX0" fmla="*/ -318 w 2578714"/>
              <a:gd name="connsiteY0" fmla="*/ -448 h 353144"/>
              <a:gd name="connsiteX1" fmla="*/ 2578396 w 2578714"/>
              <a:gd name="connsiteY1" fmla="*/ -448 h 353144"/>
              <a:gd name="connsiteX2" fmla="*/ 2578396 w 2578714"/>
              <a:gd name="connsiteY2" fmla="*/ 352696 h 353144"/>
              <a:gd name="connsiteX3" fmla="*/ -318 w 2578714"/>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14" h="353144">
                <a:moveTo>
                  <a:pt x="-318" y="-448"/>
                </a:moveTo>
                <a:lnTo>
                  <a:pt x="2578396" y="-448"/>
                </a:lnTo>
                <a:lnTo>
                  <a:pt x="2578396"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A87A2C8-4508-F9EF-917A-DAD28B7E1040}"/>
              </a:ext>
            </a:extLst>
          </p:cNvPr>
          <p:cNvSpPr/>
          <p:nvPr/>
        </p:nvSpPr>
        <p:spPr>
          <a:xfrm>
            <a:off x="4476124" y="1589011"/>
            <a:ext cx="3499700" cy="917191"/>
          </a:xfrm>
          <a:custGeom>
            <a:avLst/>
            <a:gdLst>
              <a:gd name="connsiteX0" fmla="*/ -318 w 2578689"/>
              <a:gd name="connsiteY0" fmla="*/ -448 h 353144"/>
              <a:gd name="connsiteX1" fmla="*/ 2578372 w 2578689"/>
              <a:gd name="connsiteY1" fmla="*/ -448 h 353144"/>
              <a:gd name="connsiteX2" fmla="*/ 2578372 w 2578689"/>
              <a:gd name="connsiteY2" fmla="*/ 352696 h 353144"/>
              <a:gd name="connsiteX3" fmla="*/ -318 w 2578689"/>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689" h="353144">
                <a:moveTo>
                  <a:pt x="-318" y="-448"/>
                </a:moveTo>
                <a:lnTo>
                  <a:pt x="2578372" y="-448"/>
                </a:lnTo>
                <a:lnTo>
                  <a:pt x="2578372"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52A9723-F31E-663D-2378-4A17E456582B}"/>
              </a:ext>
            </a:extLst>
          </p:cNvPr>
          <p:cNvSpPr/>
          <p:nvPr/>
        </p:nvSpPr>
        <p:spPr>
          <a:xfrm>
            <a:off x="7975825" y="1589011"/>
            <a:ext cx="3499758" cy="917191"/>
          </a:xfrm>
          <a:custGeom>
            <a:avLst/>
            <a:gdLst>
              <a:gd name="connsiteX0" fmla="*/ -318 w 2578732"/>
              <a:gd name="connsiteY0" fmla="*/ -448 h 353144"/>
              <a:gd name="connsiteX1" fmla="*/ 2578415 w 2578732"/>
              <a:gd name="connsiteY1" fmla="*/ -448 h 353144"/>
              <a:gd name="connsiteX2" fmla="*/ 2578415 w 2578732"/>
              <a:gd name="connsiteY2" fmla="*/ 352696 h 353144"/>
              <a:gd name="connsiteX3" fmla="*/ -318 w 2578732"/>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32" h="353144">
                <a:moveTo>
                  <a:pt x="-318" y="-448"/>
                </a:moveTo>
                <a:lnTo>
                  <a:pt x="2578415" y="-448"/>
                </a:lnTo>
                <a:lnTo>
                  <a:pt x="2578415"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1AE5359-FED6-205F-2402-BC1E8A95DD72}"/>
              </a:ext>
            </a:extLst>
          </p:cNvPr>
          <p:cNvSpPr/>
          <p:nvPr/>
        </p:nvSpPr>
        <p:spPr>
          <a:xfrm>
            <a:off x="976390" y="25062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8 h 609536"/>
              <a:gd name="connsiteX3" fmla="*/ -318 w 2578714"/>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06B2E-E471-EA9D-9A5D-56D42D8ACB79}"/>
              </a:ext>
            </a:extLst>
          </p:cNvPr>
          <p:cNvSpPr/>
          <p:nvPr/>
        </p:nvSpPr>
        <p:spPr>
          <a:xfrm>
            <a:off x="4476124" y="25062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8 h 609536"/>
              <a:gd name="connsiteX3" fmla="*/ -318 w 2578689"/>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0D6BEA0-D532-F3CB-11A1-0D53D2D7C8B0}"/>
              </a:ext>
            </a:extLst>
          </p:cNvPr>
          <p:cNvSpPr/>
          <p:nvPr/>
        </p:nvSpPr>
        <p:spPr>
          <a:xfrm>
            <a:off x="7975825" y="25062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8 h 609536"/>
              <a:gd name="connsiteX3" fmla="*/ -318 w 2578732"/>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44A62F5-A4FA-C01B-C7EE-E6E99B1A45F9}"/>
              </a:ext>
            </a:extLst>
          </p:cNvPr>
          <p:cNvSpPr/>
          <p:nvPr/>
        </p:nvSpPr>
        <p:spPr>
          <a:xfrm>
            <a:off x="976390" y="40893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9 h 609536"/>
              <a:gd name="connsiteX3" fmla="*/ -318 w 2578714"/>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21F741-7694-7376-D428-F4860D14B940}"/>
              </a:ext>
            </a:extLst>
          </p:cNvPr>
          <p:cNvSpPr/>
          <p:nvPr/>
        </p:nvSpPr>
        <p:spPr>
          <a:xfrm>
            <a:off x="4476124" y="40893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9 h 609536"/>
              <a:gd name="connsiteX3" fmla="*/ -318 w 2578689"/>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7741468-0137-EF47-97CE-8FF41E6248BE}"/>
              </a:ext>
            </a:extLst>
          </p:cNvPr>
          <p:cNvSpPr/>
          <p:nvPr/>
        </p:nvSpPr>
        <p:spPr>
          <a:xfrm>
            <a:off x="7975825" y="40893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9 h 609536"/>
              <a:gd name="connsiteX3" fmla="*/ -318 w 2578732"/>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9"/>
                </a:lnTo>
                <a:lnTo>
                  <a:pt x="-318" y="609089"/>
                </a:lnTo>
                <a:close/>
              </a:path>
            </a:pathLst>
          </a:custGeom>
          <a:solidFill>
            <a:srgbClr val="E9EBF5"/>
          </a:solidFill>
          <a:ln w="6044"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331815C-50B6-B291-8694-7F9A5BEC3253}"/>
              </a:ext>
            </a:extLst>
          </p:cNvPr>
          <p:cNvSpPr/>
          <p:nvPr/>
        </p:nvSpPr>
        <p:spPr>
          <a:xfrm>
            <a:off x="4476124"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C553EC93-6D50-DE7C-3381-E94D479E28EC}"/>
              </a:ext>
            </a:extLst>
          </p:cNvPr>
          <p:cNvSpPr/>
          <p:nvPr/>
        </p:nvSpPr>
        <p:spPr>
          <a:xfrm>
            <a:off x="797582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404361D6-2C24-574B-419E-49563B415C1F}"/>
              </a:ext>
            </a:extLst>
          </p:cNvPr>
          <p:cNvSpPr/>
          <p:nvPr/>
        </p:nvSpPr>
        <p:spPr>
          <a:xfrm>
            <a:off x="968187" y="25062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36263" cap="flat">
            <a:solidFill>
              <a:srgbClr val="FFFFFF"/>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B5FC03D4-2842-9365-B59C-61FBEBB2F9D8}"/>
              </a:ext>
            </a:extLst>
          </p:cNvPr>
          <p:cNvSpPr/>
          <p:nvPr/>
        </p:nvSpPr>
        <p:spPr>
          <a:xfrm>
            <a:off x="968187" y="40893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BF2920B6-741D-7A91-DF00-46FBE63C2801}"/>
              </a:ext>
            </a:extLst>
          </p:cNvPr>
          <p:cNvSpPr/>
          <p:nvPr/>
        </p:nvSpPr>
        <p:spPr>
          <a:xfrm>
            <a:off x="976390"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4CCEE5B3-D4BD-006C-E6B8-E0DCDEF852D6}"/>
              </a:ext>
            </a:extLst>
          </p:cNvPr>
          <p:cNvSpPr/>
          <p:nvPr/>
        </p:nvSpPr>
        <p:spPr>
          <a:xfrm>
            <a:off x="1147558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A7346AA-2DA2-2AF3-4E21-C440EF7B2A2F}"/>
              </a:ext>
            </a:extLst>
          </p:cNvPr>
          <p:cNvSpPr/>
          <p:nvPr/>
        </p:nvSpPr>
        <p:spPr>
          <a:xfrm>
            <a:off x="968187" y="1589011"/>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A5C0AF73-FBD3-B192-6B97-1807346BFF2B}"/>
              </a:ext>
            </a:extLst>
          </p:cNvPr>
          <p:cNvSpPr/>
          <p:nvPr/>
        </p:nvSpPr>
        <p:spPr>
          <a:xfrm>
            <a:off x="968187" y="5672402"/>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8" name="TextBox 27">
            <a:extLst>
              <a:ext uri="{FF2B5EF4-FFF2-40B4-BE49-F238E27FC236}">
                <a16:creationId xmlns:a16="http://schemas.microsoft.com/office/drawing/2014/main" id="{F0715912-F315-83CC-B0E1-F6E97FE70569}"/>
              </a:ext>
            </a:extLst>
          </p:cNvPr>
          <p:cNvSpPr txBox="1"/>
          <p:nvPr/>
        </p:nvSpPr>
        <p:spPr>
          <a:xfrm>
            <a:off x="7969843" y="1589627"/>
            <a:ext cx="1568798"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True</a:t>
            </a:r>
          </a:p>
        </p:txBody>
      </p:sp>
      <p:sp>
        <p:nvSpPr>
          <p:cNvPr id="29" name="TextBox 28">
            <a:extLst>
              <a:ext uri="{FF2B5EF4-FFF2-40B4-BE49-F238E27FC236}">
                <a16:creationId xmlns:a16="http://schemas.microsoft.com/office/drawing/2014/main" id="{23AB8E91-6159-2AEC-E62B-BFAD94B6ADB5}"/>
              </a:ext>
            </a:extLst>
          </p:cNvPr>
          <p:cNvSpPr txBox="1"/>
          <p:nvPr/>
        </p:nvSpPr>
        <p:spPr>
          <a:xfrm>
            <a:off x="4470141" y="1589627"/>
            <a:ext cx="1634419"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False</a:t>
            </a:r>
          </a:p>
        </p:txBody>
      </p:sp>
      <p:sp>
        <p:nvSpPr>
          <p:cNvPr id="30" name="TextBox 29">
            <a:extLst>
              <a:ext uri="{FF2B5EF4-FFF2-40B4-BE49-F238E27FC236}">
                <a16:creationId xmlns:a16="http://schemas.microsoft.com/office/drawing/2014/main" id="{DE2EA9B0-7A72-B675-A41A-91D5E4788FCA}"/>
              </a:ext>
            </a:extLst>
          </p:cNvPr>
          <p:cNvSpPr txBox="1"/>
          <p:nvPr/>
        </p:nvSpPr>
        <p:spPr>
          <a:xfrm>
            <a:off x="7969843" y="2500538"/>
            <a:ext cx="238084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1" name="TextBox 30">
            <a:extLst>
              <a:ext uri="{FF2B5EF4-FFF2-40B4-BE49-F238E27FC236}">
                <a16:creationId xmlns:a16="http://schemas.microsoft.com/office/drawing/2014/main" id="{4E197A57-88F2-7403-E924-48E9D57633B1}"/>
              </a:ext>
            </a:extLst>
          </p:cNvPr>
          <p:cNvSpPr txBox="1"/>
          <p:nvPr/>
        </p:nvSpPr>
        <p:spPr>
          <a:xfrm>
            <a:off x="7969843" y="3160161"/>
            <a:ext cx="221679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fail</a:t>
            </a:r>
          </a:p>
        </p:txBody>
      </p:sp>
      <p:sp>
        <p:nvSpPr>
          <p:cNvPr id="32" name="TextBox 31">
            <a:extLst>
              <a:ext uri="{FF2B5EF4-FFF2-40B4-BE49-F238E27FC236}">
                <a16:creationId xmlns:a16="http://schemas.microsoft.com/office/drawing/2014/main" id="{AFD2989D-9F32-C703-D5C8-4AC06B9AC70C}"/>
              </a:ext>
            </a:extLst>
          </p:cNvPr>
          <p:cNvSpPr txBox="1"/>
          <p:nvPr/>
        </p:nvSpPr>
        <p:spPr>
          <a:xfrm>
            <a:off x="4470141" y="2500538"/>
            <a:ext cx="3016378" cy="507831"/>
          </a:xfrm>
          <a:prstGeom prst="rect">
            <a:avLst/>
          </a:prstGeom>
          <a:noFill/>
        </p:spPr>
        <p:txBody>
          <a:bodyPr wrap="squar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3" name="TextBox 32">
            <a:extLst>
              <a:ext uri="{FF2B5EF4-FFF2-40B4-BE49-F238E27FC236}">
                <a16:creationId xmlns:a16="http://schemas.microsoft.com/office/drawing/2014/main" id="{364593AD-411B-6F3F-C042-46A4781E380F}"/>
              </a:ext>
            </a:extLst>
          </p:cNvPr>
          <p:cNvSpPr txBox="1"/>
          <p:nvPr/>
        </p:nvSpPr>
        <p:spPr>
          <a:xfrm>
            <a:off x="4470141" y="316016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4" name="TextBox 33">
            <a:extLst>
              <a:ext uri="{FF2B5EF4-FFF2-40B4-BE49-F238E27FC236}">
                <a16:creationId xmlns:a16="http://schemas.microsoft.com/office/drawing/2014/main" id="{7F3207C1-1C62-7EF2-C62B-60CEB54A1F23}"/>
              </a:ext>
            </a:extLst>
          </p:cNvPr>
          <p:cNvSpPr txBox="1"/>
          <p:nvPr/>
        </p:nvSpPr>
        <p:spPr>
          <a:xfrm>
            <a:off x="970407" y="2500538"/>
            <a:ext cx="187229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Original Code</a:t>
            </a:r>
          </a:p>
        </p:txBody>
      </p:sp>
      <p:sp>
        <p:nvSpPr>
          <p:cNvPr id="35" name="TextBox 34">
            <a:extLst>
              <a:ext uri="{FF2B5EF4-FFF2-40B4-BE49-F238E27FC236}">
                <a16:creationId xmlns:a16="http://schemas.microsoft.com/office/drawing/2014/main" id="{74AD747F-7AB0-45FC-4CB1-520EFE855424}"/>
              </a:ext>
            </a:extLst>
          </p:cNvPr>
          <p:cNvSpPr txBox="1"/>
          <p:nvPr/>
        </p:nvSpPr>
        <p:spPr>
          <a:xfrm>
            <a:off x="7969843"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2 tests should pass</a:t>
            </a:r>
          </a:p>
        </p:txBody>
      </p:sp>
      <p:sp>
        <p:nvSpPr>
          <p:cNvPr id="36" name="TextBox 35">
            <a:extLst>
              <a:ext uri="{FF2B5EF4-FFF2-40B4-BE49-F238E27FC236}">
                <a16:creationId xmlns:a16="http://schemas.microsoft.com/office/drawing/2014/main" id="{AEFFAB31-F770-8841-60C4-50A7D41B737A}"/>
              </a:ext>
            </a:extLst>
          </p:cNvPr>
          <p:cNvSpPr txBox="1"/>
          <p:nvPr/>
        </p:nvSpPr>
        <p:spPr>
          <a:xfrm>
            <a:off x="4470141"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tests should pass</a:t>
            </a:r>
          </a:p>
        </p:txBody>
      </p:sp>
      <p:sp>
        <p:nvSpPr>
          <p:cNvPr id="37" name="TextBox 36">
            <a:extLst>
              <a:ext uri="{FF2B5EF4-FFF2-40B4-BE49-F238E27FC236}">
                <a16:creationId xmlns:a16="http://schemas.microsoft.com/office/drawing/2014/main" id="{0F76B9C9-2933-96B6-8C7C-82750D66ED31}"/>
              </a:ext>
            </a:extLst>
          </p:cNvPr>
          <p:cNvSpPr txBox="1"/>
          <p:nvPr/>
        </p:nvSpPr>
        <p:spPr>
          <a:xfrm>
            <a:off x="4470141" y="474640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8" name="TextBox 37">
            <a:extLst>
              <a:ext uri="{FF2B5EF4-FFF2-40B4-BE49-F238E27FC236}">
                <a16:creationId xmlns:a16="http://schemas.microsoft.com/office/drawing/2014/main" id="{B48ED335-4873-7E90-6DAF-C85855A33C34}"/>
              </a:ext>
            </a:extLst>
          </p:cNvPr>
          <p:cNvSpPr txBox="1"/>
          <p:nvPr/>
        </p:nvSpPr>
        <p:spPr>
          <a:xfrm>
            <a:off x="970407" y="4086778"/>
            <a:ext cx="197072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Updated Code</a:t>
            </a:r>
          </a:p>
        </p:txBody>
      </p:sp>
      <p:sp>
        <p:nvSpPr>
          <p:cNvPr id="39" name="TextBox 38">
            <a:extLst>
              <a:ext uri="{FF2B5EF4-FFF2-40B4-BE49-F238E27FC236}">
                <a16:creationId xmlns:a16="http://schemas.microsoft.com/office/drawing/2014/main" id="{9F3FA44F-B213-4E3C-211C-205662FD903B}"/>
              </a:ext>
            </a:extLst>
          </p:cNvPr>
          <p:cNvSpPr txBox="1"/>
          <p:nvPr/>
        </p:nvSpPr>
        <p:spPr>
          <a:xfrm>
            <a:off x="10705096" y="4238505"/>
            <a:ext cx="530915" cy="507831"/>
          </a:xfrm>
          <a:prstGeom prst="rect">
            <a:avLst/>
          </a:prstGeom>
          <a:noFill/>
        </p:spPr>
        <p:txBody>
          <a:bodyPr wrap="none" rtlCol="0">
            <a:spAutoFit/>
          </a:bodyPr>
          <a:lstStyle/>
          <a:p>
            <a:r>
              <a:rPr lang="en-US" sz="2700" dirty="0"/>
              <a:t>🎉</a:t>
            </a:r>
          </a:p>
        </p:txBody>
      </p:sp>
    </p:spTree>
    <p:extLst>
      <p:ext uri="{BB962C8B-B14F-4D97-AF65-F5344CB8AC3E}">
        <p14:creationId xmlns:p14="http://schemas.microsoft.com/office/powerpoint/2010/main" val="38851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3D65-03E6-AEA7-4E3E-45738321D1A8}"/>
              </a:ext>
            </a:extLst>
          </p:cNvPr>
          <p:cNvSpPr>
            <a:spLocks noGrp="1"/>
          </p:cNvSpPr>
          <p:nvPr>
            <p:ph type="title"/>
          </p:nvPr>
        </p:nvSpPr>
        <p:spPr/>
        <p:txBody>
          <a:bodyPr/>
          <a:lstStyle/>
          <a:p>
            <a:pPr algn="ctr"/>
            <a:r>
              <a:rPr lang="en-US" b="1" dirty="0"/>
              <a:t>Testing</a:t>
            </a:r>
          </a:p>
        </p:txBody>
      </p:sp>
      <p:sp>
        <p:nvSpPr>
          <p:cNvPr id="3" name="Content Placeholder 2">
            <a:extLst>
              <a:ext uri="{FF2B5EF4-FFF2-40B4-BE49-F238E27FC236}">
                <a16:creationId xmlns:a16="http://schemas.microsoft.com/office/drawing/2014/main" id="{8ECAD561-5112-8E95-D3EE-2B1356573F1F}"/>
              </a:ext>
            </a:extLst>
          </p:cNvPr>
          <p:cNvSpPr>
            <a:spLocks noGrp="1"/>
          </p:cNvSpPr>
          <p:nvPr>
            <p:ph idx="1"/>
          </p:nvPr>
        </p:nvSpPr>
        <p:spPr/>
        <p:txBody>
          <a:bodyPr/>
          <a:lstStyle/>
          <a:p>
            <a:pPr>
              <a:lnSpc>
                <a:spcPct val="150000"/>
              </a:lnSpc>
            </a:pPr>
            <a:r>
              <a:rPr lang="en-US" dirty="0"/>
              <a:t>Run the tests to check new behavior</a:t>
            </a:r>
          </a:p>
          <a:p>
            <a:pPr>
              <a:lnSpc>
                <a:spcPct val="150000"/>
              </a:lnSpc>
            </a:pPr>
            <a:r>
              <a:rPr lang="en-US" dirty="0"/>
              <a:t>Run entire test suite</a:t>
            </a:r>
          </a:p>
        </p:txBody>
      </p:sp>
    </p:spTree>
    <p:extLst>
      <p:ext uri="{BB962C8B-B14F-4D97-AF65-F5344CB8AC3E}">
        <p14:creationId xmlns:p14="http://schemas.microsoft.com/office/powerpoint/2010/main" val="36572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 Test the Code 🧪</a:t>
            </a:r>
          </a:p>
          <a:p>
            <a:pPr marL="0" indent="0" algn="ctr">
              <a:lnSpc>
                <a:spcPct val="150000"/>
              </a:lnSpc>
              <a:buNone/>
            </a:pPr>
            <a:r>
              <a:rPr lang="en-US" dirty="0"/>
              <a:t>Write down what you learned 📜</a:t>
            </a:r>
          </a:p>
        </p:txBody>
      </p:sp>
    </p:spTree>
    <p:extLst>
      <p:ext uri="{BB962C8B-B14F-4D97-AF65-F5344CB8AC3E}">
        <p14:creationId xmlns:p14="http://schemas.microsoft.com/office/powerpoint/2010/main" val="154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What are 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Issue</a:t>
            </a:r>
          </a:p>
          <a:p>
            <a:pPr algn="ctr">
              <a:lnSpc>
                <a:spcPct val="150000"/>
              </a:lnSpc>
            </a:pPr>
            <a:r>
              <a:rPr lang="en-US" dirty="0"/>
              <a:t>Work through</a:t>
            </a:r>
          </a:p>
          <a:p>
            <a:pPr algn="ctr">
              <a:lnSpc>
                <a:spcPct val="150000"/>
              </a:lnSpc>
            </a:pPr>
            <a:r>
              <a:rPr lang="en-US" dirty="0"/>
              <a:t>problem</a:t>
            </a:r>
          </a:p>
        </p:txBody>
      </p:sp>
    </p:spTree>
    <p:extLst>
      <p:ext uri="{BB962C8B-B14F-4D97-AF65-F5344CB8AC3E}">
        <p14:creationId xmlns:p14="http://schemas.microsoft.com/office/powerpoint/2010/main" val="37129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Tips</a:t>
            </a:r>
          </a:p>
          <a:p>
            <a:pPr algn="ctr">
              <a:lnSpc>
                <a:spcPct val="150000"/>
              </a:lnSpc>
            </a:pPr>
            <a:r>
              <a:rPr lang="en-US" dirty="0"/>
              <a:t>Hints</a:t>
            </a:r>
          </a:p>
          <a:p>
            <a:pPr algn="ctr">
              <a:lnSpc>
                <a:spcPct val="150000"/>
              </a:lnSpc>
            </a:pPr>
            <a:r>
              <a:rPr lang="en-US" dirty="0"/>
              <a:t>Breadcrumbs</a:t>
            </a:r>
          </a:p>
          <a:p>
            <a:pPr algn="ctr">
              <a:lnSpc>
                <a:spcPct val="150000"/>
              </a:lnSpc>
            </a:pPr>
            <a:r>
              <a:rPr lang="en-US" dirty="0"/>
              <a:t>What ever you want to call them</a:t>
            </a:r>
          </a:p>
        </p:txBody>
      </p:sp>
    </p:spTree>
    <p:extLst>
      <p:ext uri="{BB962C8B-B14F-4D97-AF65-F5344CB8AC3E}">
        <p14:creationId xmlns:p14="http://schemas.microsoft.com/office/powerpoint/2010/main" val="41465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Scientific Method</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1450653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My Public Notes</a:t>
            </a:r>
            <a:endParaRPr lang="en-US" dirty="0"/>
          </a:p>
        </p:txBody>
      </p:sp>
    </p:spTree>
    <p:extLst>
      <p:ext uri="{BB962C8B-B14F-4D97-AF65-F5344CB8AC3E}">
        <p14:creationId xmlns:p14="http://schemas.microsoft.com/office/powerpoint/2010/main" val="36025147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descr="A short video showing all of the comments in a 'Public Notes' issue ">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Hint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370189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19919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13335535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26934733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161818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31321</TotalTime>
  <Words>8394</Words>
  <Application>Microsoft Macintosh PowerPoint</Application>
  <PresentationFormat>Widescreen</PresentationFormat>
  <Paragraphs>1488</Paragraphs>
  <Slides>149</Slides>
  <Notes>149</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149</vt:i4>
      </vt:variant>
    </vt:vector>
  </HeadingPairs>
  <TitlesOfParts>
    <vt:vector size="159" baseType="lpstr">
      <vt:lpstr>-apple-system</vt:lpstr>
      <vt:lpstr>Arial</vt:lpstr>
      <vt:lpstr>Calibri</vt:lpstr>
      <vt:lpstr>Calibri Light</vt:lpstr>
      <vt:lpstr>Helvetica</vt:lpstr>
      <vt:lpstr>INCONSOLATA</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PowerPoint Presentation</vt:lpstr>
      <vt:lpstr>PowerPoint Presentation</vt:lpstr>
      <vt:lpstr>🏃🏽‍♀️🏃🏻‍♂️🏃🏿</vt:lpstr>
      <vt:lpstr>Criteria</vt:lpstr>
      <vt:lpstr>PowerPoint Presentation</vt:lpstr>
      <vt:lpstr>🔍</vt:lpstr>
      <vt:lpstr>My Trac Comment</vt:lpstr>
      <vt:lpstr>🎉</vt:lpstr>
      <vt:lpstr>Comment</vt:lpstr>
      <vt:lpstr>Letting everyone know!</vt:lpstr>
      <vt:lpstr>🏃🏽‍♀️🏃🏻‍♂️🏃🏿</vt:lpstr>
      <vt:lpstr>🏠</vt:lpstr>
      <vt:lpstr>PowerPoint Presentation</vt:lpstr>
      <vt:lpstr>But then … </vt:lpstr>
      <vt:lpstr>Another Comment</vt:lpstr>
      <vt:lpstr>Another Comment</vt:lpstr>
      <vt:lpstr>What is supports_paramstyle_pyformat?</vt:lpstr>
      <vt:lpstr>What is supports_paramstyle_pyformat?</vt:lpstr>
      <vt:lpstr>😩 </vt:lpstr>
      <vt:lpstr>🙈🙉🙊</vt:lpstr>
      <vt:lpstr>🛠️</vt:lpstr>
      <vt:lpstr>Feelings …</vt:lpstr>
      <vt:lpstr>😳</vt:lpstr>
      <vt:lpstr>😞 </vt:lpstr>
      <vt:lpstr>😨 </vt:lpstr>
      <vt:lpstr>Community </vt:lpstr>
      <vt:lpstr>Your Web Framework Needs You!</vt:lpstr>
      <vt:lpstr>Your Web Framework Needs You!</vt:lpstr>
      <vt:lpstr>Your Web Framework Needs You!</vt:lpstr>
      <vt:lpstr>The World Expert</vt:lpstr>
      <vt:lpstr>Working on the Ticket</vt:lpstr>
      <vt:lpstr>PowerPoint Presentation</vt:lpstr>
      <vt:lpstr>🐛</vt:lpstr>
      <vt:lpstr>Settings.py with psql connection string</vt:lpstr>
      <vt:lpstr>Steps to Reproduce the Bug: Postgres</vt:lpstr>
      <vt:lpstr>Steps to Reproduce the Bug: Postgres</vt:lpstr>
      <vt:lpstr>Settings.py with sqlite3 connection string</vt:lpstr>
      <vt:lpstr>Steps to Reproduce the Bug: SQLite</vt:lpstr>
      <vt:lpstr>PowerPoint Presentation</vt:lpstr>
      <vt:lpstr>Workaround</vt:lpstr>
      <vt:lpstr>Workaround</vt:lpstr>
      <vt:lpstr>PowerPoint Presentation</vt:lpstr>
      <vt:lpstr>📖</vt:lpstr>
      <vt:lpstr>Results of Research</vt:lpstr>
      <vt:lpstr>Results of Research</vt:lpstr>
      <vt:lpstr>Results of Research</vt:lpstr>
      <vt:lpstr>Results of Research</vt:lpstr>
      <vt:lpstr>Results of Research</vt:lpstr>
      <vt:lpstr>Results of Research</vt:lpstr>
      <vt:lpstr>Results of Research: What have we learned?</vt:lpstr>
      <vt:lpstr>PowerPoint Presentation</vt:lpstr>
      <vt:lpstr>✍🏻</vt:lpstr>
      <vt:lpstr>Ideas for a fix</vt:lpstr>
      <vt:lpstr>Ideas for a fix</vt:lpstr>
      <vt:lpstr>Ideas for a fix</vt:lpstr>
      <vt:lpstr>My Regular Expression</vt:lpstr>
      <vt:lpstr>My Regular Expression</vt:lpstr>
      <vt:lpstr>My Regular Expression</vt:lpstr>
      <vt:lpstr>Feedback from Shia Berger</vt:lpstr>
      <vt:lpstr>Feedback from Shia Berger</vt:lpstr>
      <vt:lpstr>Feedback from Simon Charette</vt:lpstr>
      <vt:lpstr>Original convert_query</vt:lpstr>
      <vt:lpstr>Incorporating Feedback</vt:lpstr>
      <vt:lpstr>Incorporating Feedback</vt:lpstr>
      <vt:lpstr>My initial Code</vt:lpstr>
      <vt:lpstr>My initial Code</vt:lpstr>
      <vt:lpstr>PowerPoint Presentation</vt:lpstr>
      <vt:lpstr>🧪</vt:lpstr>
      <vt:lpstr>Tests</vt:lpstr>
      <vt:lpstr>Tests: Make sure current tests pass</vt:lpstr>
      <vt:lpstr>Tests: Make sure current tests pass</vt:lpstr>
      <vt:lpstr>Tests: Make sure current tests pass</vt:lpstr>
      <vt:lpstr>Tests: Write New Tests</vt:lpstr>
      <vt:lpstr>Tests</vt:lpstr>
      <vt:lpstr>Tests: Make sure current tests pass</vt:lpstr>
      <vt:lpstr>Tests: Make sure current tests pass</vt:lpstr>
      <vt:lpstr>Tests: Make sure current tests pass</vt:lpstr>
      <vt:lpstr>Possible States Testing Matrix</vt:lpstr>
      <vt:lpstr>Testing</vt:lpstr>
      <vt:lpstr>PowerPoint Presentation</vt:lpstr>
      <vt:lpstr>📜</vt:lpstr>
      <vt:lpstr>Public Notes</vt:lpstr>
      <vt:lpstr>What are Public Notes</vt:lpstr>
      <vt:lpstr>Public Notes</vt:lpstr>
      <vt:lpstr>Scientific Method🧑🏽‍🔬</vt:lpstr>
      <vt:lpstr>My Public Notes</vt:lpstr>
      <vt:lpstr>PowerPoint Presentation</vt:lpstr>
      <vt:lpstr>The fix</vt:lpstr>
      <vt:lpstr>Incorporating Feedback</vt:lpstr>
      <vt:lpstr>Incorporating Feedback</vt:lpstr>
      <vt:lpstr>My initial Code</vt:lpstr>
      <vt:lpstr>My initial Code</vt:lpstr>
      <vt:lpstr>Original convert_query</vt:lpstr>
      <vt:lpstr>Issue Comment by Nick Pope</vt:lpstr>
      <vt:lpstr>Issue Comment by Nick Pope</vt:lpstr>
      <vt:lpstr>PR from Nick Pope</vt:lpstr>
      <vt:lpstr>PR from Nick Pope</vt:lpstr>
      <vt:lpstr>PR from Nick Pope</vt:lpstr>
      <vt:lpstr>Full Diff</vt:lpstr>
      <vt:lpstr>Full Diff</vt:lpstr>
      <vt:lpstr>Full Diff</vt:lpstr>
      <vt:lpstr>BONUS!</vt:lpstr>
      <vt:lpstr>Python SQLite Docs Update!</vt:lpstr>
      <vt:lpstr>Python SQLite Docs Update!</vt:lpstr>
      <vt:lpstr>Python SQLite Docs Update!</vt:lpstr>
      <vt:lpstr>The community</vt:lpstr>
      <vt:lpstr>Shia Berger</vt:lpstr>
      <vt:lpstr>PowerPoint Presentation</vt:lpstr>
      <vt:lpstr>Simon Charette</vt:lpstr>
      <vt:lpstr>PowerPoint Presentation</vt:lpstr>
      <vt:lpstr>Nick Pope</vt:lpstr>
      <vt:lpstr>PowerPoint Presentation</vt:lpstr>
      <vt:lpstr>Mariusz Felisiak</vt:lpstr>
      <vt:lpstr>PowerPoint Presentation</vt:lpstr>
      <vt:lpstr>Experience</vt:lpstr>
      <vt:lpstr>Experience</vt:lpstr>
      <vt:lpstr>Contributions Since</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PowerPoint Presentation</vt:lpstr>
      <vt:lpstr>🙈🙉🙊</vt:lpstr>
      <vt:lpstr>🛠️</vt:lpstr>
      <vt:lpstr>PowerPoint Presentation</vt:lpstr>
      <vt:lpstr>So remember …</vt:lpstr>
      <vt:lpstr>Your Framework needs YOU</vt:lpstr>
      <vt:lpstr>Community</vt:lpstr>
      <vt:lpstr>Sprints 2023</vt:lpstr>
      <vt:lpstr>Acknowledgements</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147</cp:revision>
  <dcterms:created xsi:type="dcterms:W3CDTF">2023-07-28T01:54:11Z</dcterms:created>
  <dcterms:modified xsi:type="dcterms:W3CDTF">2023-10-13T01:15:24Z</dcterms:modified>
</cp:coreProperties>
</file>